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Gidole" panose="020B0600000101010101" charset="0"/>
      <p:regular r:id="rId54"/>
    </p:embeddedFont>
    <p:embeddedFont>
      <p:font typeface="Poppins Medium" panose="020B0600000101010101" charset="-127"/>
      <p:regular r:id="rId55"/>
      <p:italic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MankSans" panose="020B0600000101010101"/>
      <p:regular r:id="rId61"/>
      <p:italic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FINITY05" initials="A" lastIdx="3" clrIdx="0">
    <p:extLst>
      <p:ext uri="{19B8F6BF-5375-455C-9EA6-DF929625EA0E}">
        <p15:presenceInfo xmlns:p15="http://schemas.microsoft.com/office/powerpoint/2012/main" userId="AFFINITY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6DA"/>
    <a:srgbClr val="92D050"/>
    <a:srgbClr val="2ABDF2"/>
    <a:srgbClr val="FDFDFD"/>
    <a:srgbClr val="C3F963"/>
    <a:srgbClr val="D9D9D9"/>
    <a:srgbClr val="6699FF"/>
    <a:srgbClr val="0099FF"/>
    <a:srgbClr val="66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8" autoAdjust="0"/>
    <p:restoredTop sz="88618" autoAdjust="0"/>
  </p:normalViewPr>
  <p:slideViewPr>
    <p:cSldViewPr>
      <p:cViewPr varScale="1">
        <p:scale>
          <a:sx n="100" d="100"/>
          <a:sy n="100" d="100"/>
        </p:scale>
        <p:origin x="1392" y="7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45:49.394" idx="2">
    <p:pos x="10" y="10"/>
    <p:text>그림의 뜻 이해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9T16:47:52.387" idx="3">
    <p:pos x="3117" y="193"/>
    <p:text>한콕?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31:31.353" idx="1">
    <p:pos x="10" y="10"/>
    <p:text>스타 업체 -&gt; 선도업체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0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1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10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0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0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1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11" Type="http://schemas.openxmlformats.org/officeDocument/2006/relationships/image" Target="../media/image95.png"/><Relationship Id="rId5" Type="http://schemas.openxmlformats.org/officeDocument/2006/relationships/image" Target="../media/image89.jpeg"/><Relationship Id="rId10" Type="http://schemas.openxmlformats.org/officeDocument/2006/relationships/image" Target="../media/image94.jpeg"/><Relationship Id="rId4" Type="http://schemas.openxmlformats.org/officeDocument/2006/relationships/image" Target="../media/image2.png"/><Relationship Id="rId9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02.png"/><Relationship Id="rId4" Type="http://schemas.openxmlformats.org/officeDocument/2006/relationships/image" Target="../media/image18.png"/><Relationship Id="rId9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79949" y="3098216"/>
            <a:ext cx="2374407" cy="2300970"/>
            <a:chOff x="2092923" y="2772936"/>
            <a:chExt cx="2374407" cy="2300970"/>
          </a:xfrm>
        </p:grpSpPr>
        <p:sp>
          <p:nvSpPr>
            <p:cNvPr id="2" name="타원 1"/>
            <p:cNvSpPr/>
            <p:nvPr/>
          </p:nvSpPr>
          <p:spPr>
            <a:xfrm>
              <a:off x="2092923" y="2772936"/>
              <a:ext cx="2300970" cy="230097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141" y="3057867"/>
              <a:ext cx="1057855" cy="10578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71291" y="4325486"/>
              <a:ext cx="1596039" cy="62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480376" y="3134142"/>
            <a:ext cx="2412784" cy="2266084"/>
            <a:chOff x="7140504" y="2746972"/>
            <a:chExt cx="2375640" cy="2231198"/>
          </a:xfrm>
        </p:grpSpPr>
        <p:sp>
          <p:nvSpPr>
            <p:cNvPr id="22" name="타원 21"/>
            <p:cNvSpPr/>
            <p:nvPr/>
          </p:nvSpPr>
          <p:spPr>
            <a:xfrm>
              <a:off x="7140504" y="2746972"/>
              <a:ext cx="2231198" cy="223119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0104" y="4235144"/>
              <a:ext cx="1596040" cy="629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1382" y="3094253"/>
              <a:ext cx="929442" cy="929438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504" y="2890447"/>
            <a:ext cx="1594752" cy="159475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561287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870605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699394" y="3132781"/>
            <a:ext cx="2268806" cy="2268806"/>
            <a:chOff x="4660850" y="1440964"/>
            <a:chExt cx="2161452" cy="2161452"/>
          </a:xfrm>
        </p:grpSpPr>
        <p:sp>
          <p:nvSpPr>
            <p:cNvPr id="27" name="타원 26"/>
            <p:cNvSpPr/>
            <p:nvPr/>
          </p:nvSpPr>
          <p:spPr>
            <a:xfrm>
              <a:off x="4660850" y="1440964"/>
              <a:ext cx="2161452" cy="2161452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074" y="1717289"/>
              <a:ext cx="853003" cy="1033079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5048118" y="2822410"/>
              <a:ext cx="1386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통한</a:t>
              </a:r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유형별 상품 검색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53882" y="3133909"/>
            <a:ext cx="2266550" cy="2266550"/>
            <a:chOff x="260762" y="3725984"/>
            <a:chExt cx="2161452" cy="2161452"/>
          </a:xfrm>
        </p:grpSpPr>
        <p:sp>
          <p:nvSpPr>
            <p:cNvPr id="67" name="타원 66"/>
            <p:cNvSpPr/>
            <p:nvPr/>
          </p:nvSpPr>
          <p:spPr>
            <a:xfrm>
              <a:off x="260762" y="3725984"/>
              <a:ext cx="2161452" cy="2161452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744144" y="3862570"/>
              <a:ext cx="1194688" cy="1735594"/>
              <a:chOff x="-2238422" y="2890447"/>
              <a:chExt cx="1648620" cy="2395049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38422" y="2890447"/>
                <a:ext cx="1648620" cy="1648620"/>
              </a:xfrm>
              <a:prstGeom prst="rect">
                <a:avLst/>
              </a:prstGeom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-2102872" y="4598200"/>
                <a:ext cx="1476164" cy="687296"/>
                <a:chOff x="-2102872" y="4864848"/>
                <a:chExt cx="1476164" cy="687296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-2102872" y="4864848"/>
                  <a:ext cx="1476164" cy="3822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1588 </a:t>
                  </a:r>
                  <a:r>
                    <a:rPr lang="ko-KR" altLang="en-US" sz="1200" b="1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서비스</a:t>
                  </a:r>
                  <a:endParaRPr lang="ko-KR" altLang="en-US" sz="1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-1941231" y="5276076"/>
                  <a:ext cx="1197176" cy="2760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전국 어디서나 가능</a:t>
                  </a:r>
                  <a:endParaRPr lang="ko-KR" altLang="en-US" sz="7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59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1" y="2730916"/>
            <a:ext cx="1534646" cy="153464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1552" y="4815550"/>
            <a:ext cx="1659822" cy="1292662"/>
            <a:chOff x="341263" y="4847932"/>
            <a:chExt cx="1659822" cy="1292662"/>
          </a:xfrm>
        </p:grpSpPr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912603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8507" y="4847932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 작성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612" y="5494263"/>
            <a:ext cx="159371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한콕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8" y="2765303"/>
            <a:ext cx="1465872" cy="146587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97709" y="2119393"/>
            <a:ext cx="952500" cy="952500"/>
            <a:chOff x="13008768" y="2723017"/>
            <a:chExt cx="952500" cy="952500"/>
          </a:xfrm>
        </p:grpSpPr>
        <p:sp>
          <p:nvSpPr>
            <p:cNvPr id="25" name="타원 24"/>
            <p:cNvSpPr/>
            <p:nvPr/>
          </p:nvSpPr>
          <p:spPr>
            <a:xfrm>
              <a:off x="13008768" y="272301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332" y="2879352"/>
              <a:ext cx="620450" cy="62045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649662" y="241097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9054" y="55481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831045" y="5256585"/>
            <a:ext cx="952500" cy="952500"/>
            <a:chOff x="13008768" y="4722577"/>
            <a:chExt cx="952500" cy="952500"/>
          </a:xfrm>
        </p:grpSpPr>
        <p:sp>
          <p:nvSpPr>
            <p:cNvPr id="30" name="타원 29"/>
            <p:cNvSpPr/>
            <p:nvPr/>
          </p:nvSpPr>
          <p:spPr>
            <a:xfrm>
              <a:off x="13008768" y="472257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1407" y="4905808"/>
              <a:ext cx="586040" cy="58603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16" y="2964691"/>
              <a:ext cx="1639835" cy="163983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09035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5" y="5384248"/>
              <a:ext cx="1593717" cy="316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37278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40045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5361" y="4495698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10072" y="4504079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9548336" y="2046681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48336" y="5192918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48014" y="3880703"/>
            <a:ext cx="3895972" cy="869929"/>
            <a:chOff x="4148014" y="3880703"/>
            <a:chExt cx="3895972" cy="869929"/>
          </a:xfrm>
        </p:grpSpPr>
        <p:sp>
          <p:nvSpPr>
            <p:cNvPr id="18" name="TextBox 17"/>
            <p:cNvSpPr txBox="1"/>
            <p:nvPr/>
          </p:nvSpPr>
          <p:spPr>
            <a:xfrm>
              <a:off x="4165023" y="3880703"/>
              <a:ext cx="38619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시장의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바라고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요구한다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8014" y="4288967"/>
              <a:ext cx="389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저 효율의 부동산 시장을 개선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경쟁력을 강화한 사업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부동산 거래로 사회적 신뢰 개선을 위해 노력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05375" y="5229200"/>
            <a:ext cx="4350727" cy="872026"/>
            <a:chOff x="3905375" y="5229200"/>
            <a:chExt cx="4350727" cy="872026"/>
          </a:xfrm>
        </p:grpSpPr>
        <p:sp>
          <p:nvSpPr>
            <p:cNvPr id="64" name="TextBox 63"/>
            <p:cNvSpPr txBox="1"/>
            <p:nvPr/>
          </p:nvSpPr>
          <p:spPr>
            <a:xfrm>
              <a:off x="3935760" y="5229200"/>
              <a:ext cx="42899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지속적으로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확대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05375" y="5639561"/>
              <a:ext cx="4350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완료까지 필요한 과정을 한 번에 끝낼 수 있는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대출부터 확정일자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등기까지 원 스톱 서비스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2783633" y="3686868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3633" y="5113419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17" y="2522357"/>
              <a:ext cx="987060" cy="98705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40073" y="2225817"/>
            <a:ext cx="1656026" cy="1656026"/>
            <a:chOff x="9540073" y="2217893"/>
            <a:chExt cx="1656026" cy="1656026"/>
          </a:xfrm>
        </p:grpSpPr>
        <p:sp>
          <p:nvSpPr>
            <p:cNvPr id="238" name="타원 237"/>
            <p:cNvSpPr/>
            <p:nvPr/>
          </p:nvSpPr>
          <p:spPr>
            <a:xfrm>
              <a:off x="9540073" y="2217893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536" y="2522357"/>
              <a:ext cx="1047102" cy="1047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517356" y="2522356"/>
            <a:ext cx="2651013" cy="870028"/>
            <a:chOff x="6517356" y="2522356"/>
            <a:chExt cx="2651013" cy="870028"/>
          </a:xfrm>
        </p:grpSpPr>
        <p:sp>
          <p:nvSpPr>
            <p:cNvPr id="226" name="TextBox 225"/>
            <p:cNvSpPr txBox="1"/>
            <p:nvPr/>
          </p:nvSpPr>
          <p:spPr>
            <a:xfrm>
              <a:off x="6517356" y="2522356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수수료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19309" y="3053830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천억 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038" y="4526270"/>
            <a:ext cx="1656026" cy="1656026"/>
            <a:chOff x="6702941" y="4526270"/>
            <a:chExt cx="1656026" cy="1656026"/>
          </a:xfrm>
        </p:grpSpPr>
        <p:sp>
          <p:nvSpPr>
            <p:cNvPr id="241" name="타원 240"/>
            <p:cNvSpPr/>
            <p:nvPr/>
          </p:nvSpPr>
          <p:spPr>
            <a:xfrm>
              <a:off x="6702941" y="4526270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146" y="4750239"/>
              <a:ext cx="1148046" cy="114804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591690" y="4719915"/>
            <a:ext cx="2651446" cy="1360891"/>
            <a:chOff x="8543839" y="4719915"/>
            <a:chExt cx="2651446" cy="1360891"/>
          </a:xfrm>
        </p:grpSpPr>
        <p:sp>
          <p:nvSpPr>
            <p:cNvPr id="227" name="TextBox 226"/>
            <p:cNvSpPr txBox="1"/>
            <p:nvPr/>
          </p:nvSpPr>
          <p:spPr>
            <a:xfrm>
              <a:off x="8543839" y="471991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주거</a:t>
              </a:r>
              <a:r>
                <a:rPr lang="en-US" altLang="ko-KR" dirty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47828" y="5249809"/>
              <a:ext cx="1247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42.8%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34.1%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5" y="4830731"/>
            <a:ext cx="987062" cy="98706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0073" y="2225817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42038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26874" y="2522356"/>
            <a:ext cx="2985501" cy="1116249"/>
            <a:chOff x="8451429" y="2522356"/>
            <a:chExt cx="2985501" cy="1116249"/>
          </a:xfrm>
        </p:grpSpPr>
        <p:sp>
          <p:nvSpPr>
            <p:cNvPr id="69" name="TextBox 68"/>
            <p:cNvSpPr txBox="1"/>
            <p:nvPr/>
          </p:nvSpPr>
          <p:spPr>
            <a:xfrm>
              <a:off x="8451429" y="2522356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</a:t>
              </a:r>
              <a:endPara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91416" y="3053830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5000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이상 매출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공인중개사는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29447" y="4719915"/>
            <a:ext cx="2918383" cy="1114669"/>
            <a:chOff x="8454002" y="4719915"/>
            <a:chExt cx="2918383" cy="1114669"/>
          </a:xfrm>
        </p:grpSpPr>
        <p:sp>
          <p:nvSpPr>
            <p:cNvPr id="70" name="TextBox 69"/>
            <p:cNvSpPr txBox="1"/>
            <p:nvPr/>
          </p:nvSpPr>
          <p:spPr>
            <a:xfrm>
              <a:off x="8454002" y="4719915"/>
              <a:ext cx="1261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 </a:t>
              </a:r>
              <a:r>
                <a:rPr lang="ko-KR" altLang="en-US" dirty="0" smtClean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불만</a:t>
              </a:r>
              <a:endPara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49999" y="5249809"/>
              <a:ext cx="192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민원 및 청원이 급증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4850131"/>
            <a:ext cx="1008308" cy="1008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2541752"/>
            <a:ext cx="1008308" cy="1008308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4" y="2551624"/>
            <a:ext cx="928526" cy="928524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92" y="4827109"/>
            <a:ext cx="994310" cy="99430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73342" y="1821495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6590" y="1824061"/>
            <a:ext cx="864096" cy="1463234"/>
            <a:chOff x="646590" y="1824061"/>
            <a:chExt cx="864096" cy="1463234"/>
          </a:xfrm>
        </p:grpSpPr>
        <p:sp>
          <p:nvSpPr>
            <p:cNvPr id="10" name="직사각형 9"/>
            <p:cNvSpPr/>
            <p:nvPr/>
          </p:nvSpPr>
          <p:spPr>
            <a:xfrm>
              <a:off x="646590" y="1824061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제목 1"/>
            <p:cNvSpPr txBox="1">
              <a:spLocks/>
            </p:cNvSpPr>
            <p:nvPr/>
          </p:nvSpPr>
          <p:spPr>
            <a:xfrm>
              <a:off x="805049" y="2094534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73342" y="3452184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46590" y="3453467"/>
            <a:ext cx="864096" cy="1463234"/>
            <a:chOff x="646590" y="3453467"/>
            <a:chExt cx="864096" cy="1463234"/>
          </a:xfrm>
        </p:grpSpPr>
        <p:sp>
          <p:nvSpPr>
            <p:cNvPr id="83" name="직사각형 82"/>
            <p:cNvSpPr/>
            <p:nvPr/>
          </p:nvSpPr>
          <p:spPr>
            <a:xfrm>
              <a:off x="646590" y="3453467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805049" y="3726719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973342" y="5081507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3029" y="5082874"/>
            <a:ext cx="864096" cy="1463234"/>
            <a:chOff x="643029" y="5082874"/>
            <a:chExt cx="864096" cy="1463234"/>
          </a:xfrm>
        </p:grpSpPr>
        <p:sp>
          <p:nvSpPr>
            <p:cNvPr id="84" name="직사각형 83"/>
            <p:cNvSpPr/>
            <p:nvPr/>
          </p:nvSpPr>
          <p:spPr>
            <a:xfrm>
              <a:off x="643029" y="5082874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805049" y="5358902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5057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131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4573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10509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290088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24385" y="4420407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0251" y="4365738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8940" y="4424220"/>
            <a:ext cx="1794693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8758" y="4365738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755" y="4365738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7" y="2622958"/>
            <a:ext cx="544254" cy="54425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4" y="2629556"/>
            <a:ext cx="531054" cy="5310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5" y="2493887"/>
            <a:ext cx="717722" cy="71772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4" y="2521080"/>
            <a:ext cx="748006" cy="7480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0" y="2531759"/>
            <a:ext cx="599988" cy="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337945" y="5388468"/>
            <a:ext cx="3240360" cy="5405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88583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70882"/>
            <a:ext cx="597042" cy="597042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48824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28734" y="2305760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422660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44" y="3889265"/>
              <a:ext cx="625628" cy="6256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4245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776881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77688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169481" y="5859474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836631" y="3953245"/>
            <a:ext cx="936104" cy="463678"/>
          </a:xfrm>
          <a:prstGeom prst="rightArrow">
            <a:avLst>
              <a:gd name="adj1" fmla="val 50000"/>
              <a:gd name="adj2" fmla="val 85856"/>
            </a:avLst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988972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920" y="2556383"/>
              <a:ext cx="1095746" cy="1095744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00671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882705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57921" y="3625158"/>
            <a:ext cx="1119851" cy="1119851"/>
            <a:chOff x="657921" y="3625158"/>
            <a:chExt cx="1119851" cy="1119851"/>
          </a:xfrm>
        </p:grpSpPr>
        <p:sp>
          <p:nvSpPr>
            <p:cNvPr id="112" name="타원 111"/>
            <p:cNvSpPr/>
            <p:nvPr/>
          </p:nvSpPr>
          <p:spPr>
            <a:xfrm>
              <a:off x="657921" y="3625158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27" y="3902164"/>
              <a:ext cx="565838" cy="5658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95666" y="2385620"/>
            <a:ext cx="2067898" cy="627358"/>
            <a:chOff x="2095666" y="2340067"/>
            <a:chExt cx="2067898" cy="627358"/>
          </a:xfrm>
        </p:grpSpPr>
        <p:sp>
          <p:nvSpPr>
            <p:cNvPr id="56" name="TextBox 55"/>
            <p:cNvSpPr txBox="1"/>
            <p:nvPr/>
          </p:nvSpPr>
          <p:spPr>
            <a:xfrm>
              <a:off x="2095666" y="2340067"/>
              <a:ext cx="158693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47340" y="2567315"/>
              <a:ext cx="20162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국가통계포털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KOSIS</a:t>
              </a:r>
            </a:p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2020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기준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518222" y="1808938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8222" y="3487292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8222" y="5172837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35201" y="1686150"/>
            <a:ext cx="3445848" cy="4767185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2409" y="19966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0598" y="200525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57362" y="1994445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518" y="19930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5" y="1957170"/>
            <a:ext cx="2014134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rgbClr val="2ABDF2"/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  <a:solidFill>
            <a:srgbClr val="2ABDF2"/>
          </a:solidFill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  <a:solidFill>
            <a:srgbClr val="2ABDF2"/>
          </a:solidFill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  <a:solidFill>
            <a:srgbClr val="2ABDF2"/>
          </a:solidFill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80521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06459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138387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93050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9667647" y="2636912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19070" y="1965344"/>
            <a:ext cx="1656026" cy="1656026"/>
            <a:chOff x="3791407" y="2026467"/>
            <a:chExt cx="1656026" cy="1656026"/>
          </a:xfrm>
        </p:grpSpPr>
        <p:sp>
          <p:nvSpPr>
            <p:cNvPr id="80" name="타원 79"/>
            <p:cNvSpPr/>
            <p:nvPr/>
          </p:nvSpPr>
          <p:spPr>
            <a:xfrm>
              <a:off x="3791407" y="202646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36" y="2337997"/>
              <a:ext cx="1032970" cy="1032968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>
            <a:off x="4116142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40243" y="5042278"/>
            <a:ext cx="201368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지역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 사용료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구성기준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45298" y="1965344"/>
            <a:ext cx="1656026" cy="1656026"/>
            <a:chOff x="6620315" y="2030706"/>
            <a:chExt cx="1656026" cy="1656026"/>
          </a:xfrm>
        </p:grpSpPr>
        <p:sp>
          <p:nvSpPr>
            <p:cNvPr id="82" name="타원 81"/>
            <p:cNvSpPr/>
            <p:nvPr/>
          </p:nvSpPr>
          <p:spPr>
            <a:xfrm>
              <a:off x="6620315" y="2030706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424" y="2291816"/>
              <a:ext cx="1133810" cy="1133808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6842370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3513" y="5042278"/>
            <a:ext cx="1819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사용료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43133" y="1965344"/>
            <a:ext cx="1656026" cy="1656026"/>
            <a:chOff x="9207361" y="1946397"/>
            <a:chExt cx="1656026" cy="1656026"/>
          </a:xfrm>
        </p:grpSpPr>
        <p:sp>
          <p:nvSpPr>
            <p:cNvPr id="78" name="타원 77"/>
            <p:cNvSpPr/>
            <p:nvPr/>
          </p:nvSpPr>
          <p:spPr>
            <a:xfrm>
              <a:off x="9207361" y="194639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71" y="2207508"/>
              <a:ext cx="1133808" cy="113380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9587635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08778" y="5042278"/>
            <a:ext cx="181959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및 분양 사업 대행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42510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92841" y="1965344"/>
            <a:ext cx="1656026" cy="1656026"/>
            <a:chOff x="1152319" y="2106540"/>
            <a:chExt cx="1656026" cy="1656026"/>
          </a:xfrm>
        </p:grpSpPr>
        <p:sp>
          <p:nvSpPr>
            <p:cNvPr id="76" name="타원 75"/>
            <p:cNvSpPr/>
            <p:nvPr/>
          </p:nvSpPr>
          <p:spPr>
            <a:xfrm>
              <a:off x="1152319" y="2106540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847" y="2418069"/>
              <a:ext cx="1032972" cy="1032970"/>
            </a:xfrm>
            <a:prstGeom prst="rect">
              <a:avLst/>
            </a:prstGeom>
          </p:spPr>
        </p:pic>
      </p:grpSp>
      <p:sp>
        <p:nvSpPr>
          <p:cNvPr id="84" name="TextBox 83"/>
          <p:cNvSpPr txBox="1"/>
          <p:nvPr/>
        </p:nvSpPr>
        <p:spPr>
          <a:xfrm>
            <a:off x="1389913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</a:t>
            </a:r>
            <a:endParaRPr lang="ko-KR" altLang="en-US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27387" y="5042278"/>
            <a:ext cx="158693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이사건 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10%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261933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020651" y="4008791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746880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73108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02817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5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5505" y="5697120"/>
            <a:ext cx="9318623" cy="612200"/>
            <a:chOff x="1241873" y="5697120"/>
            <a:chExt cx="9318623" cy="612200"/>
          </a:xfrm>
        </p:grpSpPr>
        <p:sp>
          <p:nvSpPr>
            <p:cNvPr id="64" name="TextBox 63"/>
            <p:cNvSpPr txBox="1"/>
            <p:nvPr/>
          </p:nvSpPr>
          <p:spPr>
            <a:xfrm>
              <a:off x="1241873" y="5873078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33786" y="2339022"/>
            <a:ext cx="1474886" cy="1474886"/>
            <a:chOff x="4233786" y="2114361"/>
            <a:chExt cx="1474886" cy="1474886"/>
          </a:xfrm>
        </p:grpSpPr>
        <p:sp>
          <p:nvSpPr>
            <p:cNvPr id="39" name="직사각형 3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621" y="2231529"/>
              <a:ext cx="1240554" cy="124055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423392" y="2339022"/>
            <a:ext cx="1459606" cy="1459606"/>
            <a:chOff x="6483328" y="2114361"/>
            <a:chExt cx="1474886" cy="1474886"/>
          </a:xfrm>
        </p:grpSpPr>
        <p:sp>
          <p:nvSpPr>
            <p:cNvPr id="47" name="직사각형 46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10" y="2346616"/>
              <a:ext cx="1010376" cy="1010376"/>
            </a:xfrm>
            <a:prstGeom prst="rect">
              <a:avLst/>
            </a:prstGeom>
          </p:spPr>
        </p:pic>
      </p:grpSp>
      <p:sp>
        <p:nvSpPr>
          <p:cNvPr id="18" name="모서리가 둥근 직사각형 17"/>
          <p:cNvSpPr/>
          <p:nvPr/>
        </p:nvSpPr>
        <p:spPr>
          <a:xfrm>
            <a:off x="568084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4343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4456" y="2381395"/>
            <a:ext cx="32889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고정적 정책 실현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1434537" y="2055183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</a:t>
            </a:r>
            <a:r>
              <a:rPr lang="en-US" altLang="ko-KR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ko-KR" sz="18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47970" y="2370862"/>
            <a:ext cx="13832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고도화 개발 진행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8141347" y="2055183"/>
            <a:ext cx="1123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14456" y="2875555"/>
            <a:ext cx="3181180" cy="236530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 노력 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8285363" y="2898467"/>
            <a:ext cx="3283245" cy="234239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전자결제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73" y="2014755"/>
            <a:ext cx="1783913" cy="126060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49" y="1999083"/>
            <a:ext cx="1312186" cy="1299116"/>
          </a:xfrm>
          <a:prstGeom prst="rect">
            <a:avLst/>
          </a:prstGeom>
        </p:spPr>
      </p:pic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1643208" y="5850235"/>
            <a:ext cx="2568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24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24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7848" y="5701326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67808" y="5912268"/>
            <a:ext cx="0" cy="4616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8084" y="172440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9344" y="171669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8084" y="5547137"/>
            <a:ext cx="11049206" cy="10112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6887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30291" y="2585172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겟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" y="13823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59" y="1916345"/>
            <a:ext cx="1525876" cy="10276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4382" y="4677206"/>
            <a:ext cx="3275311" cy="1386309"/>
            <a:chOff x="604382" y="4176650"/>
            <a:chExt cx="3275311" cy="13863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82" y="4176650"/>
              <a:ext cx="1400255" cy="13863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3" y="4335142"/>
              <a:ext cx="2038212" cy="1069324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0" y="4382168"/>
              <a:ext cx="975273" cy="975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94007" y="4677206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677206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2994" y="1950866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33560" y="1960633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994" y="4283334"/>
            <a:ext cx="10753602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69" y="2377644"/>
            <a:ext cx="948320" cy="9483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483328" y="2114361"/>
            <a:ext cx="1474886" cy="1474886"/>
            <a:chOff x="6483328" y="2114361"/>
            <a:chExt cx="1474886" cy="1474886"/>
          </a:xfrm>
        </p:grpSpPr>
        <p:sp>
          <p:nvSpPr>
            <p:cNvPr id="50" name="직사각형 49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611" y="2377644"/>
              <a:ext cx="948320" cy="948320"/>
            </a:xfrm>
            <a:prstGeom prst="rect">
              <a:avLst/>
            </a:prstGeom>
          </p:spPr>
        </p:pic>
      </p:grpSp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선도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5752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25970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4550817"/>
              <a:ext cx="457328" cy="45732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4" name="타원 33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57" name="타원 5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62" name="타원 61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600054" y="3142811"/>
            <a:ext cx="895751" cy="895751"/>
            <a:chOff x="6600054" y="3142811"/>
            <a:chExt cx="895751" cy="895751"/>
          </a:xfrm>
        </p:grpSpPr>
        <p:sp>
          <p:nvSpPr>
            <p:cNvPr id="59" name="타원 58"/>
            <p:cNvSpPr/>
            <p:nvPr/>
          </p:nvSpPr>
          <p:spPr>
            <a:xfrm>
              <a:off x="6600054" y="3142811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99" y="3328857"/>
              <a:ext cx="523662" cy="523660"/>
            </a:xfrm>
            <a:prstGeom prst="rect">
              <a:avLst/>
            </a:prstGeom>
          </p:spPr>
        </p:pic>
      </p:grpSp>
      <p:sp>
        <p:nvSpPr>
          <p:cNvPr id="36" name="오른쪽 화살표 35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99" y="3328857"/>
            <a:ext cx="523662" cy="52366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32" name="타원 31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826" y="4546989"/>
              <a:ext cx="463934" cy="463934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236" y="4545785"/>
              <a:ext cx="467392" cy="46739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600056" y="3142812"/>
            <a:ext cx="895751" cy="895751"/>
            <a:chOff x="6600056" y="3142812"/>
            <a:chExt cx="895751" cy="895751"/>
          </a:xfrm>
        </p:grpSpPr>
        <p:sp>
          <p:nvSpPr>
            <p:cNvPr id="78" name="타원 77"/>
            <p:cNvSpPr/>
            <p:nvPr/>
          </p:nvSpPr>
          <p:spPr>
            <a:xfrm>
              <a:off x="6600056" y="3142812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577" y="3292333"/>
              <a:ext cx="596708" cy="59670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078" y="5736422"/>
              <a:ext cx="463704" cy="46370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852" y="2069814"/>
              <a:ext cx="664159" cy="66415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2" name="타원 3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435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62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4628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72687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1905033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8496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만원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소요 비용</a:t>
                      </a:r>
                      <a:endParaRPr lang="en-US" altLang="ko-KR" sz="1400" dirty="0" smtClean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73599" y="3690301"/>
            <a:ext cx="2544286" cy="947322"/>
            <a:chOff x="2805117" y="3641451"/>
            <a:chExt cx="2544286" cy="947322"/>
          </a:xfrm>
        </p:grpSpPr>
        <p:sp>
          <p:nvSpPr>
            <p:cNvPr id="18" name="TextBox 17"/>
            <p:cNvSpPr txBox="1"/>
            <p:nvPr/>
          </p:nvSpPr>
          <p:spPr>
            <a:xfrm>
              <a:off x="2805117" y="3641451"/>
              <a:ext cx="2544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전자계약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994" y="412710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 플랫폼으로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구현되는 무한책임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87838" y="5374749"/>
            <a:ext cx="2715808" cy="945396"/>
            <a:chOff x="2685504" y="5367945"/>
            <a:chExt cx="2715808" cy="945396"/>
          </a:xfrm>
        </p:grpSpPr>
        <p:sp>
          <p:nvSpPr>
            <p:cNvPr id="65" name="TextBox 64"/>
            <p:cNvSpPr txBox="1"/>
            <p:nvPr/>
          </p:nvSpPr>
          <p:spPr>
            <a:xfrm>
              <a:off x="2685504" y="5367945"/>
              <a:ext cx="2715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 플랫폼 부대운영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77677" y="5851676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서비스를 통한 시너지를 확대하여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사업모델을 완성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56272" y="3701998"/>
            <a:ext cx="3316934" cy="923929"/>
            <a:chOff x="6539228" y="3664844"/>
            <a:chExt cx="3316934" cy="923929"/>
          </a:xfrm>
        </p:grpSpPr>
        <p:sp>
          <p:nvSpPr>
            <p:cNvPr id="64" name="TextBox 63"/>
            <p:cNvSpPr txBox="1"/>
            <p:nvPr/>
          </p:nvSpPr>
          <p:spPr>
            <a:xfrm>
              <a:off x="6539228" y="3664844"/>
              <a:ext cx="3316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</a:t>
              </a:r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2860" y="4127108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한계를 넘어서는 시스템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저효율을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개선하는 경쟁력 강화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3516" y="5374749"/>
            <a:ext cx="2842445" cy="945396"/>
            <a:chOff x="6776471" y="5367945"/>
            <a:chExt cx="2842445" cy="945396"/>
          </a:xfrm>
        </p:grpSpPr>
        <p:sp>
          <p:nvSpPr>
            <p:cNvPr id="72" name="TextBox 71"/>
            <p:cNvSpPr txBox="1"/>
            <p:nvPr/>
          </p:nvSpPr>
          <p:spPr>
            <a:xfrm>
              <a:off x="7194052" y="5367945"/>
              <a:ext cx="20072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76471" y="5851676"/>
              <a:ext cx="2842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완벽하고 신속한 의사결정 지원 시스템 구축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시세조회 알림 및 매물 검색 회신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87565" y="3409628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56559" y="3404446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87565" y="5032577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56559" y="5027395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97034" y="2071680"/>
            <a:ext cx="1007109" cy="1007109"/>
            <a:chOff x="6797034" y="2071680"/>
            <a:chExt cx="1007109" cy="1007109"/>
          </a:xfrm>
        </p:grpSpPr>
        <p:sp>
          <p:nvSpPr>
            <p:cNvPr id="52" name="타원 51"/>
            <p:cNvSpPr/>
            <p:nvPr/>
          </p:nvSpPr>
          <p:spPr>
            <a:xfrm>
              <a:off x="6797034" y="20716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7" y="2297533"/>
              <a:ext cx="555404" cy="55540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797034" y="5291380"/>
            <a:ext cx="1007109" cy="1007109"/>
            <a:chOff x="6797034" y="5291380"/>
            <a:chExt cx="1007109" cy="1007109"/>
          </a:xfrm>
        </p:grpSpPr>
        <p:sp>
          <p:nvSpPr>
            <p:cNvPr id="53" name="타원 52"/>
            <p:cNvSpPr/>
            <p:nvPr/>
          </p:nvSpPr>
          <p:spPr>
            <a:xfrm>
              <a:off x="6797034" y="52913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5" y="5517231"/>
              <a:ext cx="555406" cy="55540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797034" y="3681530"/>
            <a:ext cx="1007109" cy="1007109"/>
            <a:chOff x="6797034" y="3681530"/>
            <a:chExt cx="1007109" cy="1007109"/>
          </a:xfrm>
        </p:grpSpPr>
        <p:sp>
          <p:nvSpPr>
            <p:cNvPr id="56" name="타원 55"/>
            <p:cNvSpPr/>
            <p:nvPr/>
          </p:nvSpPr>
          <p:spPr>
            <a:xfrm>
              <a:off x="6797034" y="368153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6" y="3907382"/>
              <a:ext cx="555406" cy="55540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1" name="오른쪽 화살표 30"/>
          <p:cNvSpPr/>
          <p:nvPr/>
        </p:nvSpPr>
        <p:spPr>
          <a:xfrm rot="10800000"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08250" y="1928371"/>
            <a:ext cx="5400278" cy="1414514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3504031"/>
            <a:ext cx="5400278" cy="138491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5101202"/>
            <a:ext cx="5400278" cy="138180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3481876" y="2367004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관계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481876" y="3981777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81876" y="5596550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97903" y="260553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97903" y="2605531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3491" y="3223832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897903" y="4124330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412" y="5039608"/>
            <a:ext cx="54985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97903" y="457916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97903" y="4579162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97903" y="609796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6082479" y="2780928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442519" y="2780928"/>
            <a:ext cx="0" cy="31683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082479" y="593251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27631" y="4185084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7181844" y="4040279"/>
            <a:ext cx="1079110" cy="597385"/>
          </a:xfrm>
          <a:prstGeom prst="rightArrow">
            <a:avLst>
              <a:gd name="adj1" fmla="val 45748"/>
              <a:gd name="adj2" fmla="val 946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987913" y="2178668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블로그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906571" y="2004445"/>
            <a:ext cx="825500" cy="825500"/>
            <a:chOff x="8846511" y="1992094"/>
            <a:chExt cx="825500" cy="825500"/>
          </a:xfrm>
        </p:grpSpPr>
        <p:sp>
          <p:nvSpPr>
            <p:cNvPr id="72" name="타원 71"/>
            <p:cNvSpPr/>
            <p:nvPr/>
          </p:nvSpPr>
          <p:spPr>
            <a:xfrm>
              <a:off x="8846511" y="19920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225" y="2201206"/>
              <a:ext cx="408074" cy="407276"/>
            </a:xfrm>
            <a:prstGeom prst="rect">
              <a:avLst/>
            </a:prstGeom>
          </p:spPr>
        </p:pic>
      </p:grp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9987913" y="3367462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SNS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8906571" y="3193239"/>
            <a:ext cx="825500" cy="825500"/>
            <a:chOff x="8904312" y="3194294"/>
            <a:chExt cx="825500" cy="825500"/>
          </a:xfrm>
        </p:grpSpPr>
        <p:sp>
          <p:nvSpPr>
            <p:cNvPr id="75" name="타원 74"/>
            <p:cNvSpPr/>
            <p:nvPr/>
          </p:nvSpPr>
          <p:spPr>
            <a:xfrm>
              <a:off x="8904312" y="31942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7743" y="3366159"/>
              <a:ext cx="413358" cy="413358"/>
            </a:xfrm>
            <a:prstGeom prst="rect">
              <a:avLst/>
            </a:prstGeom>
          </p:spPr>
        </p:pic>
      </p:grp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10018736" y="4556256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UCC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906571" y="4382033"/>
            <a:ext cx="825500" cy="825500"/>
            <a:chOff x="8971164" y="4379880"/>
            <a:chExt cx="825500" cy="825500"/>
          </a:xfrm>
        </p:grpSpPr>
        <p:sp>
          <p:nvSpPr>
            <p:cNvPr id="76" name="타원 75"/>
            <p:cNvSpPr/>
            <p:nvPr/>
          </p:nvSpPr>
          <p:spPr>
            <a:xfrm>
              <a:off x="8971164" y="4379880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09" y="4509225"/>
              <a:ext cx="566812" cy="566812"/>
            </a:xfrm>
            <a:prstGeom prst="rect">
              <a:avLst/>
            </a:prstGeom>
          </p:spPr>
        </p:pic>
      </p:grp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10006730" y="5745049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906571" y="5570826"/>
            <a:ext cx="825500" cy="825500"/>
            <a:chOff x="8857825" y="5587227"/>
            <a:chExt cx="825500" cy="825500"/>
          </a:xfrm>
        </p:grpSpPr>
        <p:sp>
          <p:nvSpPr>
            <p:cNvPr id="77" name="타원 76"/>
            <p:cNvSpPr/>
            <p:nvPr/>
          </p:nvSpPr>
          <p:spPr>
            <a:xfrm>
              <a:off x="8857825" y="5587227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049" y="5761451"/>
              <a:ext cx="477054" cy="477054"/>
            </a:xfrm>
            <a:prstGeom prst="rect">
              <a:avLst/>
            </a:prstGeom>
          </p:spPr>
        </p:pic>
      </p:grpSp>
      <p:sp>
        <p:nvSpPr>
          <p:cNvPr id="95" name="모서리가 둥근 직사각형 94"/>
          <p:cNvSpPr/>
          <p:nvPr/>
        </p:nvSpPr>
        <p:spPr>
          <a:xfrm>
            <a:off x="1648071" y="1846722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39578" y="3448115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1648071" y="5076268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8700845" y="1839259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8700845" y="3048885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711018" y="4220304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11018" y="5402921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772016" y="1974003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68" y="2221255"/>
            <a:ext cx="768553" cy="768553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731956" y="3588776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1" y="3851611"/>
            <a:ext cx="737388" cy="737388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1751924" y="5203549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29" y="5463354"/>
            <a:ext cx="743448" cy="7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0132" y="1996677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고객에 대한 기본 원칙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62074" y="2734502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62074" y="2734502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56765" y="2852936"/>
            <a:ext cx="1150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HATE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283672" y="3630359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불안감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9406" y="2764050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" y="4880661"/>
            <a:ext cx="1336484" cy="133648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41494" y="3683164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9406" y="2764050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3648" y="2852936"/>
            <a:ext cx="952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260" y="5217865"/>
            <a:ext cx="1336484" cy="13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074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074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5085184"/>
            <a:ext cx="811314" cy="811314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36" y="5002749"/>
            <a:ext cx="927334" cy="92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8" y="5002749"/>
            <a:ext cx="927330" cy="92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2" y="5021072"/>
            <a:ext cx="972106" cy="9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빅데이터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19536" y="3559589"/>
            <a:ext cx="8352928" cy="266506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39700" y="1781346"/>
            <a:ext cx="11925300" cy="4743998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  <p:sp>
        <p:nvSpPr>
          <p:cNvPr id="2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02295" y="3573016"/>
            <a:ext cx="11770369" cy="2655734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7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2182" y="2730616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신청에서 매수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완료까지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보안 시스템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499237" y="232968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보안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26673" y="2638282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9026674" y="226705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원 터치 서류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제공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41114" y="5623011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9141114" y="5179191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거래 수수료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338" y="5720891"/>
            <a:ext cx="272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현장에 가지 않아도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안내도우미로부터 매물의 대한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상세정보와 안내가 가능하도록 구현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515408" y="527795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매물안내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grpSp>
          <p:nvGrpSpPr>
            <p:cNvPr id="8" name="그룹 7"/>
            <p:cNvGrpSpPr/>
            <p:nvPr/>
          </p:nvGrpSpPr>
          <p:grpSpPr>
            <a:xfrm>
              <a:off x="4262020" y="2309864"/>
              <a:ext cx="4167109" cy="4187343"/>
              <a:chOff x="4262020" y="2309864"/>
              <a:chExt cx="4167109" cy="4187343"/>
            </a:xfrm>
          </p:grpSpPr>
          <p:sp>
            <p:nvSpPr>
              <p:cNvPr id="155" name="도넛 154"/>
              <p:cNvSpPr/>
              <p:nvPr/>
            </p:nvSpPr>
            <p:spPr>
              <a:xfrm>
                <a:off x="4262020" y="2309864"/>
                <a:ext cx="3509512" cy="3509511"/>
              </a:xfrm>
              <a:prstGeom prst="donut">
                <a:avLst>
                  <a:gd name="adj" fmla="val 11445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2524137">
                <a:off x="6740948" y="5450559"/>
                <a:ext cx="1653252" cy="377443"/>
              </a:xfrm>
              <a:prstGeom prst="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7495951" y="5564029"/>
                <a:ext cx="933178" cy="933178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916" y="5815564"/>
              <a:ext cx="521484" cy="5214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grpSp>
          <p:nvGrpSpPr>
            <p:cNvPr id="13" name="그룹 12"/>
            <p:cNvGrpSpPr/>
            <p:nvPr/>
          </p:nvGrpSpPr>
          <p:grpSpPr>
            <a:xfrm>
              <a:off x="6546862" y="1872961"/>
              <a:ext cx="1844526" cy="1033348"/>
              <a:chOff x="6546862" y="1872961"/>
              <a:chExt cx="1844526" cy="1033348"/>
            </a:xfrm>
          </p:grpSpPr>
          <p:sp>
            <p:nvSpPr>
              <p:cNvPr id="156" name="직사각형 155"/>
              <p:cNvSpPr/>
              <p:nvPr/>
            </p:nvSpPr>
            <p:spPr>
              <a:xfrm rot="18960557">
                <a:off x="6546862" y="2538564"/>
                <a:ext cx="1844526" cy="367745"/>
              </a:xfrm>
              <a:prstGeom prst="rect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393184" y="1872961"/>
                <a:ext cx="933178" cy="933178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92" y="2033336"/>
                <a:ext cx="433287" cy="52475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3773771" y="2853395"/>
              <a:ext cx="3454231" cy="3607634"/>
              <a:chOff x="3773771" y="2853395"/>
              <a:chExt cx="3454231" cy="36076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773771" y="2853395"/>
                <a:ext cx="3454231" cy="3607634"/>
                <a:chOff x="3773771" y="2853395"/>
                <a:chExt cx="3454231" cy="3607634"/>
              </a:xfrm>
            </p:grpSpPr>
            <p:sp>
              <p:nvSpPr>
                <p:cNvPr id="154" name="도넛 153"/>
                <p:cNvSpPr/>
                <p:nvPr/>
              </p:nvSpPr>
              <p:spPr>
                <a:xfrm>
                  <a:off x="4805550" y="2853395"/>
                  <a:ext cx="2422452" cy="2422449"/>
                </a:xfrm>
                <a:prstGeom prst="donut">
                  <a:avLst>
                    <a:gd name="adj" fmla="val 15603"/>
                  </a:avLst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3773771" y="5261840"/>
                  <a:ext cx="1913728" cy="1199189"/>
                  <a:chOff x="3773771" y="5261840"/>
                  <a:chExt cx="1913728" cy="1199189"/>
                </a:xfrm>
              </p:grpSpPr>
              <p:sp>
                <p:nvSpPr>
                  <p:cNvPr id="163" name="직사각형 162"/>
                  <p:cNvSpPr/>
                  <p:nvPr/>
                </p:nvSpPr>
                <p:spPr>
                  <a:xfrm rot="8139279">
                    <a:off x="3893848" y="5261840"/>
                    <a:ext cx="1793651" cy="377443"/>
                  </a:xfrm>
                  <a:prstGeom prst="rect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타원 163"/>
                  <p:cNvSpPr/>
                  <p:nvPr/>
                </p:nvSpPr>
                <p:spPr>
                  <a:xfrm>
                    <a:off x="3773771" y="5527851"/>
                    <a:ext cx="933178" cy="933178"/>
                  </a:xfrm>
                  <a:prstGeom prst="ellipse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71" name="그룹 70"/>
              <p:cNvGrpSpPr/>
              <p:nvPr/>
            </p:nvGrpSpPr>
            <p:grpSpPr>
              <a:xfrm>
                <a:off x="3972957" y="5786586"/>
                <a:ext cx="525005" cy="435771"/>
                <a:chOff x="7820514" y="5720972"/>
                <a:chExt cx="613544" cy="509261"/>
              </a:xfrm>
              <a:solidFill>
                <a:schemeClr val="bg1"/>
              </a:solidFill>
            </p:grpSpPr>
            <p:sp>
              <p:nvSpPr>
                <p:cNvPr id="72" name="Oval 452"/>
                <p:cNvSpPr>
                  <a:spLocks noChangeArrowheads="1"/>
                </p:cNvSpPr>
                <p:nvPr/>
              </p:nvSpPr>
              <p:spPr bwMode="auto">
                <a:xfrm>
                  <a:off x="8004779" y="5934598"/>
                  <a:ext cx="64797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Oval 453"/>
                <p:cNvSpPr>
                  <a:spLocks noChangeArrowheads="1"/>
                </p:cNvSpPr>
                <p:nvPr/>
              </p:nvSpPr>
              <p:spPr bwMode="auto">
                <a:xfrm>
                  <a:off x="8198157" y="5934598"/>
                  <a:ext cx="65809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Freeform 454"/>
                <p:cNvSpPr>
                  <a:spLocks/>
                </p:cNvSpPr>
                <p:nvPr/>
              </p:nvSpPr>
              <p:spPr bwMode="auto">
                <a:xfrm>
                  <a:off x="8118174" y="5907262"/>
                  <a:ext cx="20249" cy="124531"/>
                </a:xfrm>
                <a:custGeom>
                  <a:avLst/>
                  <a:gdLst>
                    <a:gd name="T0" fmla="*/ 14 w 28"/>
                    <a:gd name="T1" fmla="*/ 175 h 175"/>
                    <a:gd name="T2" fmla="*/ 0 w 28"/>
                    <a:gd name="T3" fmla="*/ 161 h 175"/>
                    <a:gd name="T4" fmla="*/ 0 w 28"/>
                    <a:gd name="T5" fmla="*/ 14 h 175"/>
                    <a:gd name="T6" fmla="*/ 14 w 28"/>
                    <a:gd name="T7" fmla="*/ 0 h 175"/>
                    <a:gd name="T8" fmla="*/ 28 w 28"/>
                    <a:gd name="T9" fmla="*/ 14 h 175"/>
                    <a:gd name="T10" fmla="*/ 28 w 28"/>
                    <a:gd name="T11" fmla="*/ 161 h 175"/>
                    <a:gd name="T12" fmla="*/ 14 w 28"/>
                    <a:gd name="T13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75">
                      <a:moveTo>
                        <a:pt x="14" y="175"/>
                      </a:moveTo>
                      <a:cubicBezTo>
                        <a:pt x="6" y="175"/>
                        <a:pt x="0" y="168"/>
                        <a:pt x="0" y="16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68"/>
                        <a:pt x="22" y="175"/>
                        <a:pt x="14" y="17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Freeform 455"/>
                <p:cNvSpPr>
                  <a:spLocks/>
                </p:cNvSpPr>
                <p:nvPr/>
              </p:nvSpPr>
              <p:spPr bwMode="auto">
                <a:xfrm>
                  <a:off x="7931883" y="6073304"/>
                  <a:ext cx="200465" cy="132630"/>
                </a:xfrm>
                <a:custGeom>
                  <a:avLst/>
                  <a:gdLst>
                    <a:gd name="T0" fmla="*/ 268 w 282"/>
                    <a:gd name="T1" fmla="*/ 187 h 187"/>
                    <a:gd name="T2" fmla="*/ 14 w 282"/>
                    <a:gd name="T3" fmla="*/ 187 h 187"/>
                    <a:gd name="T4" fmla="*/ 0 w 282"/>
                    <a:gd name="T5" fmla="*/ 173 h 187"/>
                    <a:gd name="T6" fmla="*/ 0 w 282"/>
                    <a:gd name="T7" fmla="*/ 14 h 187"/>
                    <a:gd name="T8" fmla="*/ 14 w 282"/>
                    <a:gd name="T9" fmla="*/ 0 h 187"/>
                    <a:gd name="T10" fmla="*/ 28 w 282"/>
                    <a:gd name="T11" fmla="*/ 14 h 187"/>
                    <a:gd name="T12" fmla="*/ 28 w 282"/>
                    <a:gd name="T13" fmla="*/ 159 h 187"/>
                    <a:gd name="T14" fmla="*/ 268 w 282"/>
                    <a:gd name="T15" fmla="*/ 159 h 187"/>
                    <a:gd name="T16" fmla="*/ 282 w 282"/>
                    <a:gd name="T17" fmla="*/ 173 h 187"/>
                    <a:gd name="T18" fmla="*/ 268 w 282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2" h="187">
                      <a:moveTo>
                        <a:pt x="268" y="187"/>
                      </a:moveTo>
                      <a:cubicBezTo>
                        <a:pt x="14" y="187"/>
                        <a:pt x="14" y="187"/>
                        <a:pt x="14" y="187"/>
                      </a:cubicBezTo>
                      <a:cubicBezTo>
                        <a:pt x="6" y="187"/>
                        <a:pt x="0" y="181"/>
                        <a:pt x="0" y="17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159"/>
                        <a:pt x="28" y="159"/>
                        <a:pt x="28" y="159"/>
                      </a:cubicBezTo>
                      <a:cubicBezTo>
                        <a:pt x="268" y="159"/>
                        <a:pt x="268" y="159"/>
                        <a:pt x="268" y="159"/>
                      </a:cubicBezTo>
                      <a:cubicBezTo>
                        <a:pt x="276" y="159"/>
                        <a:pt x="282" y="165"/>
                        <a:pt x="282" y="173"/>
                      </a:cubicBezTo>
                      <a:cubicBezTo>
                        <a:pt x="282" y="181"/>
                        <a:pt x="276" y="187"/>
                        <a:pt x="268" y="1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Freeform 456"/>
                <p:cNvSpPr>
                  <a:spLocks/>
                </p:cNvSpPr>
                <p:nvPr/>
              </p:nvSpPr>
              <p:spPr bwMode="auto">
                <a:xfrm>
                  <a:off x="8077676" y="6167461"/>
                  <a:ext cx="103270" cy="62772"/>
                </a:xfrm>
                <a:custGeom>
                  <a:avLst/>
                  <a:gdLst>
                    <a:gd name="T0" fmla="*/ 145 w 145"/>
                    <a:gd name="T1" fmla="*/ 44 h 88"/>
                    <a:gd name="T2" fmla="*/ 104 w 145"/>
                    <a:gd name="T3" fmla="*/ 88 h 88"/>
                    <a:gd name="T4" fmla="*/ 41 w 145"/>
                    <a:gd name="T5" fmla="*/ 88 h 88"/>
                    <a:gd name="T6" fmla="*/ 0 w 145"/>
                    <a:gd name="T7" fmla="*/ 44 h 88"/>
                    <a:gd name="T8" fmla="*/ 0 w 145"/>
                    <a:gd name="T9" fmla="*/ 44 h 88"/>
                    <a:gd name="T10" fmla="*/ 41 w 145"/>
                    <a:gd name="T11" fmla="*/ 0 h 88"/>
                    <a:gd name="T12" fmla="*/ 104 w 145"/>
                    <a:gd name="T13" fmla="*/ 0 h 88"/>
                    <a:gd name="T14" fmla="*/ 145 w 145"/>
                    <a:gd name="T15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5" h="88">
                      <a:moveTo>
                        <a:pt x="145" y="44"/>
                      </a:moveTo>
                      <a:cubicBezTo>
                        <a:pt x="145" y="69"/>
                        <a:pt x="127" y="88"/>
                        <a:pt x="104" y="88"/>
                      </a:cubicBezTo>
                      <a:cubicBezTo>
                        <a:pt x="41" y="88"/>
                        <a:pt x="41" y="88"/>
                        <a:pt x="41" y="88"/>
                      </a:cubicBezTo>
                      <a:cubicBezTo>
                        <a:pt x="18" y="88"/>
                        <a:pt x="0" y="69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18" y="0"/>
                        <a:pt x="41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27" y="0"/>
                        <a:pt x="145" y="20"/>
                        <a:pt x="145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Freeform 466"/>
                <p:cNvSpPr>
                  <a:spLocks noEditPoints="1"/>
                </p:cNvSpPr>
                <p:nvPr/>
              </p:nvSpPr>
              <p:spPr bwMode="auto">
                <a:xfrm>
                  <a:off x="7820514" y="5847528"/>
                  <a:ext cx="130606" cy="242988"/>
                </a:xfrm>
                <a:custGeom>
                  <a:avLst/>
                  <a:gdLst>
                    <a:gd name="T0" fmla="*/ 170 w 184"/>
                    <a:gd name="T1" fmla="*/ 340 h 340"/>
                    <a:gd name="T2" fmla="*/ 118 w 184"/>
                    <a:gd name="T3" fmla="*/ 340 h 340"/>
                    <a:gd name="T4" fmla="*/ 0 w 184"/>
                    <a:gd name="T5" fmla="*/ 222 h 340"/>
                    <a:gd name="T6" fmla="*/ 0 w 184"/>
                    <a:gd name="T7" fmla="*/ 118 h 340"/>
                    <a:gd name="T8" fmla="*/ 118 w 184"/>
                    <a:gd name="T9" fmla="*/ 0 h 340"/>
                    <a:gd name="T10" fmla="*/ 170 w 184"/>
                    <a:gd name="T11" fmla="*/ 0 h 340"/>
                    <a:gd name="T12" fmla="*/ 184 w 184"/>
                    <a:gd name="T13" fmla="*/ 14 h 340"/>
                    <a:gd name="T14" fmla="*/ 184 w 184"/>
                    <a:gd name="T15" fmla="*/ 326 h 340"/>
                    <a:gd name="T16" fmla="*/ 170 w 184"/>
                    <a:gd name="T17" fmla="*/ 340 h 340"/>
                    <a:gd name="T18" fmla="*/ 118 w 184"/>
                    <a:gd name="T19" fmla="*/ 28 h 340"/>
                    <a:gd name="T20" fmla="*/ 28 w 184"/>
                    <a:gd name="T21" fmla="*/ 118 h 340"/>
                    <a:gd name="T22" fmla="*/ 28 w 184"/>
                    <a:gd name="T23" fmla="*/ 222 h 340"/>
                    <a:gd name="T24" fmla="*/ 118 w 184"/>
                    <a:gd name="T25" fmla="*/ 312 h 340"/>
                    <a:gd name="T26" fmla="*/ 156 w 184"/>
                    <a:gd name="T27" fmla="*/ 312 h 340"/>
                    <a:gd name="T28" fmla="*/ 156 w 184"/>
                    <a:gd name="T29" fmla="*/ 28 h 340"/>
                    <a:gd name="T30" fmla="*/ 118 w 184"/>
                    <a:gd name="T31" fmla="*/ 28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170" y="340"/>
                      </a:moveTo>
                      <a:cubicBezTo>
                        <a:pt x="118" y="340"/>
                        <a:pt x="118" y="340"/>
                        <a:pt x="118" y="340"/>
                      </a:cubicBezTo>
                      <a:cubicBezTo>
                        <a:pt x="52" y="340"/>
                        <a:pt x="0" y="288"/>
                        <a:pt x="0" y="222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0" y="53"/>
                        <a:pt x="53" y="0"/>
                        <a:pt x="118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8" y="0"/>
                        <a:pt x="184" y="6"/>
                        <a:pt x="184" y="14"/>
                      </a:cubicBezTo>
                      <a:cubicBezTo>
                        <a:pt x="184" y="326"/>
                        <a:pt x="184" y="326"/>
                        <a:pt x="184" y="326"/>
                      </a:cubicBezTo>
                      <a:cubicBezTo>
                        <a:pt x="184" y="334"/>
                        <a:pt x="178" y="340"/>
                        <a:pt x="170" y="340"/>
                      </a:cubicBezTo>
                      <a:close/>
                      <a:moveTo>
                        <a:pt x="118" y="28"/>
                      </a:moveTo>
                      <a:cubicBezTo>
                        <a:pt x="68" y="28"/>
                        <a:pt x="28" y="68"/>
                        <a:pt x="28" y="118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72"/>
                        <a:pt x="68" y="312"/>
                        <a:pt x="118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28"/>
                        <a:pt x="156" y="28"/>
                        <a:pt x="156" y="28"/>
                      </a:cubicBez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Freeform 467"/>
                <p:cNvSpPr>
                  <a:spLocks noEditPoints="1"/>
                </p:cNvSpPr>
                <p:nvPr/>
              </p:nvSpPr>
              <p:spPr bwMode="auto">
                <a:xfrm>
                  <a:off x="8303452" y="5847528"/>
                  <a:ext cx="130606" cy="242988"/>
                </a:xfrm>
                <a:custGeom>
                  <a:avLst/>
                  <a:gdLst>
                    <a:gd name="T0" fmla="*/ 66 w 184"/>
                    <a:gd name="T1" fmla="*/ 340 h 340"/>
                    <a:gd name="T2" fmla="*/ 14 w 184"/>
                    <a:gd name="T3" fmla="*/ 340 h 340"/>
                    <a:gd name="T4" fmla="*/ 0 w 184"/>
                    <a:gd name="T5" fmla="*/ 326 h 340"/>
                    <a:gd name="T6" fmla="*/ 0 w 184"/>
                    <a:gd name="T7" fmla="*/ 14 h 340"/>
                    <a:gd name="T8" fmla="*/ 14 w 184"/>
                    <a:gd name="T9" fmla="*/ 0 h 340"/>
                    <a:gd name="T10" fmla="*/ 66 w 184"/>
                    <a:gd name="T11" fmla="*/ 0 h 340"/>
                    <a:gd name="T12" fmla="*/ 184 w 184"/>
                    <a:gd name="T13" fmla="*/ 118 h 340"/>
                    <a:gd name="T14" fmla="*/ 184 w 184"/>
                    <a:gd name="T15" fmla="*/ 222 h 340"/>
                    <a:gd name="T16" fmla="*/ 66 w 184"/>
                    <a:gd name="T17" fmla="*/ 340 h 340"/>
                    <a:gd name="T18" fmla="*/ 28 w 184"/>
                    <a:gd name="T19" fmla="*/ 312 h 340"/>
                    <a:gd name="T20" fmla="*/ 66 w 184"/>
                    <a:gd name="T21" fmla="*/ 312 h 340"/>
                    <a:gd name="T22" fmla="*/ 156 w 184"/>
                    <a:gd name="T23" fmla="*/ 222 h 340"/>
                    <a:gd name="T24" fmla="*/ 156 w 184"/>
                    <a:gd name="T25" fmla="*/ 118 h 340"/>
                    <a:gd name="T26" fmla="*/ 66 w 184"/>
                    <a:gd name="T27" fmla="*/ 28 h 340"/>
                    <a:gd name="T28" fmla="*/ 28 w 184"/>
                    <a:gd name="T29" fmla="*/ 28 h 340"/>
                    <a:gd name="T30" fmla="*/ 28 w 184"/>
                    <a:gd name="T31" fmla="*/ 31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66" y="340"/>
                      </a:moveTo>
                      <a:cubicBezTo>
                        <a:pt x="14" y="340"/>
                        <a:pt x="14" y="340"/>
                        <a:pt x="14" y="340"/>
                      </a:cubicBezTo>
                      <a:cubicBezTo>
                        <a:pt x="6" y="340"/>
                        <a:pt x="0" y="334"/>
                        <a:pt x="0" y="32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131" y="0"/>
                        <a:pt x="184" y="53"/>
                        <a:pt x="184" y="118"/>
                      </a:cubicBezTo>
                      <a:cubicBezTo>
                        <a:pt x="184" y="222"/>
                        <a:pt x="184" y="222"/>
                        <a:pt x="184" y="222"/>
                      </a:cubicBezTo>
                      <a:cubicBezTo>
                        <a:pt x="184" y="288"/>
                        <a:pt x="132" y="340"/>
                        <a:pt x="66" y="340"/>
                      </a:cubicBezTo>
                      <a:close/>
                      <a:moveTo>
                        <a:pt x="28" y="312"/>
                      </a:moveTo>
                      <a:cubicBezTo>
                        <a:pt x="66" y="312"/>
                        <a:pt x="66" y="312"/>
                        <a:pt x="66" y="312"/>
                      </a:cubicBezTo>
                      <a:cubicBezTo>
                        <a:pt x="116" y="312"/>
                        <a:pt x="156" y="272"/>
                        <a:pt x="156" y="222"/>
                      </a:cubicBezTo>
                      <a:cubicBezTo>
                        <a:pt x="156" y="118"/>
                        <a:pt x="156" y="118"/>
                        <a:pt x="156" y="118"/>
                      </a:cubicBezTo>
                      <a:cubicBezTo>
                        <a:pt x="156" y="68"/>
                        <a:pt x="116" y="28"/>
                        <a:pt x="66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lnTo>
                        <a:pt x="28" y="3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Freeform 468"/>
                <p:cNvSpPr>
                  <a:spLocks/>
                </p:cNvSpPr>
                <p:nvPr/>
              </p:nvSpPr>
              <p:spPr bwMode="auto">
                <a:xfrm>
                  <a:off x="7931883" y="5720972"/>
                  <a:ext cx="391818" cy="146805"/>
                </a:xfrm>
                <a:custGeom>
                  <a:avLst/>
                  <a:gdLst>
                    <a:gd name="T0" fmla="*/ 536 w 550"/>
                    <a:gd name="T1" fmla="*/ 206 h 206"/>
                    <a:gd name="T2" fmla="*/ 522 w 550"/>
                    <a:gd name="T3" fmla="*/ 193 h 206"/>
                    <a:gd name="T4" fmla="*/ 271 w 550"/>
                    <a:gd name="T5" fmla="*/ 28 h 206"/>
                    <a:gd name="T6" fmla="*/ 28 w 550"/>
                    <a:gd name="T7" fmla="*/ 192 h 206"/>
                    <a:gd name="T8" fmla="*/ 14 w 550"/>
                    <a:gd name="T9" fmla="*/ 206 h 206"/>
                    <a:gd name="T10" fmla="*/ 14 w 550"/>
                    <a:gd name="T11" fmla="*/ 206 h 206"/>
                    <a:gd name="T12" fmla="*/ 0 w 550"/>
                    <a:gd name="T13" fmla="*/ 192 h 206"/>
                    <a:gd name="T14" fmla="*/ 35 w 550"/>
                    <a:gd name="T15" fmla="*/ 95 h 206"/>
                    <a:gd name="T16" fmla="*/ 271 w 550"/>
                    <a:gd name="T17" fmla="*/ 0 h 206"/>
                    <a:gd name="T18" fmla="*/ 511 w 550"/>
                    <a:gd name="T19" fmla="*/ 94 h 206"/>
                    <a:gd name="T20" fmla="*/ 550 w 550"/>
                    <a:gd name="T21" fmla="*/ 191 h 206"/>
                    <a:gd name="T22" fmla="*/ 537 w 550"/>
                    <a:gd name="T23" fmla="*/ 206 h 206"/>
                    <a:gd name="T24" fmla="*/ 536 w 550"/>
                    <a:gd name="T25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206">
                      <a:moveTo>
                        <a:pt x="536" y="206"/>
                      </a:moveTo>
                      <a:cubicBezTo>
                        <a:pt x="529" y="206"/>
                        <a:pt x="522" y="200"/>
                        <a:pt x="522" y="193"/>
                      </a:cubicBezTo>
                      <a:cubicBezTo>
                        <a:pt x="522" y="186"/>
                        <a:pt x="510" y="28"/>
                        <a:pt x="271" y="28"/>
                      </a:cubicBezTo>
                      <a:cubicBezTo>
                        <a:pt x="32" y="28"/>
                        <a:pt x="28" y="185"/>
                        <a:pt x="28" y="192"/>
                      </a:cubicBezTo>
                      <a:cubicBezTo>
                        <a:pt x="28" y="200"/>
                        <a:pt x="22" y="206"/>
                        <a:pt x="14" y="206"/>
                      </a:cubicBezTo>
                      <a:cubicBezTo>
                        <a:pt x="14" y="206"/>
                        <a:pt x="14" y="206"/>
                        <a:pt x="14" y="206"/>
                      </a:cubicBezTo>
                      <a:cubicBezTo>
                        <a:pt x="6" y="206"/>
                        <a:pt x="0" y="200"/>
                        <a:pt x="0" y="192"/>
                      </a:cubicBezTo>
                      <a:cubicBezTo>
                        <a:pt x="0" y="190"/>
                        <a:pt x="0" y="142"/>
                        <a:pt x="35" y="95"/>
                      </a:cubicBezTo>
                      <a:cubicBezTo>
                        <a:pt x="66" y="52"/>
                        <a:pt x="132" y="0"/>
                        <a:pt x="271" y="0"/>
                      </a:cubicBezTo>
                      <a:cubicBezTo>
                        <a:pt x="409" y="0"/>
                        <a:pt x="477" y="51"/>
                        <a:pt x="511" y="94"/>
                      </a:cubicBezTo>
                      <a:cubicBezTo>
                        <a:pt x="547" y="142"/>
                        <a:pt x="550" y="189"/>
                        <a:pt x="550" y="191"/>
                      </a:cubicBezTo>
                      <a:cubicBezTo>
                        <a:pt x="550" y="199"/>
                        <a:pt x="544" y="206"/>
                        <a:pt x="537" y="206"/>
                      </a:cubicBezTo>
                      <a:cubicBezTo>
                        <a:pt x="536" y="206"/>
                        <a:pt x="536" y="206"/>
                        <a:pt x="536" y="20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Freeform 469"/>
                <p:cNvSpPr>
                  <a:spLocks/>
                </p:cNvSpPr>
                <p:nvPr/>
              </p:nvSpPr>
              <p:spPr bwMode="auto">
                <a:xfrm>
                  <a:off x="8064514" y="6057105"/>
                  <a:ext cx="122507" cy="40498"/>
                </a:xfrm>
                <a:custGeom>
                  <a:avLst/>
                  <a:gdLst>
                    <a:gd name="T0" fmla="*/ 85 w 172"/>
                    <a:gd name="T1" fmla="*/ 58 h 58"/>
                    <a:gd name="T2" fmla="*/ 13 w 172"/>
                    <a:gd name="T3" fmla="*/ 33 h 58"/>
                    <a:gd name="T4" fmla="*/ 3 w 172"/>
                    <a:gd name="T5" fmla="*/ 0 h 58"/>
                    <a:gd name="T6" fmla="*/ 31 w 172"/>
                    <a:gd name="T7" fmla="*/ 5 h 58"/>
                    <a:gd name="T8" fmla="*/ 31 w 172"/>
                    <a:gd name="T9" fmla="*/ 5 h 58"/>
                    <a:gd name="T10" fmla="*/ 35 w 172"/>
                    <a:gd name="T11" fmla="*/ 16 h 58"/>
                    <a:gd name="T12" fmla="*/ 85 w 172"/>
                    <a:gd name="T13" fmla="*/ 30 h 58"/>
                    <a:gd name="T14" fmla="*/ 144 w 172"/>
                    <a:gd name="T15" fmla="*/ 3 h 58"/>
                    <a:gd name="T16" fmla="*/ 158 w 172"/>
                    <a:gd name="T17" fmla="*/ 3 h 58"/>
                    <a:gd name="T18" fmla="*/ 172 w 172"/>
                    <a:gd name="T19" fmla="*/ 2 h 58"/>
                    <a:gd name="T20" fmla="*/ 159 w 172"/>
                    <a:gd name="T21" fmla="*/ 34 h 58"/>
                    <a:gd name="T22" fmla="*/ 85 w 172"/>
                    <a:gd name="T2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2" h="58">
                      <a:moveTo>
                        <a:pt x="85" y="58"/>
                      </a:moveTo>
                      <a:cubicBezTo>
                        <a:pt x="50" y="58"/>
                        <a:pt x="26" y="49"/>
                        <a:pt x="13" y="33"/>
                      </a:cubicBezTo>
                      <a:cubicBezTo>
                        <a:pt x="0" y="18"/>
                        <a:pt x="3" y="2"/>
                        <a:pt x="3" y="0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0" y="11"/>
                        <a:pt x="35" y="16"/>
                      </a:cubicBezTo>
                      <a:cubicBezTo>
                        <a:pt x="39" y="21"/>
                        <a:pt x="52" y="30"/>
                        <a:pt x="85" y="30"/>
                      </a:cubicBezTo>
                      <a:cubicBezTo>
                        <a:pt x="131" y="30"/>
                        <a:pt x="144" y="13"/>
                        <a:pt x="144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72" y="4"/>
                        <a:pt x="172" y="19"/>
                        <a:pt x="159" y="34"/>
                      </a:cubicBezTo>
                      <a:cubicBezTo>
                        <a:pt x="144" y="50"/>
                        <a:pt x="119" y="58"/>
                        <a:pt x="85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153" name="도넛 152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08" y="2040146"/>
              <a:ext cx="539436" cy="539436"/>
            </a:xfrm>
            <a:prstGeom prst="rect">
              <a:avLst/>
            </a:prstGeom>
          </p:spPr>
        </p:pic>
      </p:grpSp>
      <p:sp>
        <p:nvSpPr>
          <p:cNvPr id="81" name="모서리가 둥근 직사각형 80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446529" y="3019814"/>
            <a:ext cx="1274959" cy="3456384"/>
            <a:chOff x="5434067" y="3159927"/>
            <a:chExt cx="1274959" cy="345638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434067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5434067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4" t="17476" r="31731" b="27185"/>
            <a:stretch/>
          </p:blipFill>
          <p:spPr>
            <a:xfrm>
              <a:off x="5506571" y="5075933"/>
              <a:ext cx="1129951" cy="14516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9" name="그룹 98"/>
          <p:cNvGrpSpPr/>
          <p:nvPr/>
        </p:nvGrpSpPr>
        <p:grpSpPr>
          <a:xfrm>
            <a:off x="3789034" y="3019814"/>
            <a:ext cx="1274959" cy="3456384"/>
            <a:chOff x="3904365" y="3162674"/>
            <a:chExt cx="1274959" cy="345638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3904365" y="3594722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3904365" y="3162674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" r="7241" b="15822"/>
            <a:stretch/>
          </p:blipFill>
          <p:spPr>
            <a:xfrm>
              <a:off x="3994653" y="5112837"/>
              <a:ext cx="1116195" cy="14432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4" name="그룹 103"/>
          <p:cNvGrpSpPr/>
          <p:nvPr/>
        </p:nvGrpSpPr>
        <p:grpSpPr>
          <a:xfrm>
            <a:off x="8761519" y="3019814"/>
            <a:ext cx="1274959" cy="3456384"/>
            <a:chOff x="8499697" y="3163351"/>
            <a:chExt cx="1274959" cy="3456384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499697" y="3595399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8499697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3" b="23005"/>
            <a:stretch/>
          </p:blipFill>
          <p:spPr>
            <a:xfrm>
              <a:off x="8583542" y="5061583"/>
              <a:ext cx="1107268" cy="14741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6" name="그룹 105"/>
          <p:cNvGrpSpPr/>
          <p:nvPr/>
        </p:nvGrpSpPr>
        <p:grpSpPr>
          <a:xfrm>
            <a:off x="10419015" y="3019814"/>
            <a:ext cx="1274959" cy="3456384"/>
            <a:chOff x="10028935" y="3159927"/>
            <a:chExt cx="1274959" cy="3456384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0028935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0028935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C/C++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.net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254" r="15912" b="24121"/>
            <a:stretch/>
          </p:blipFill>
          <p:spPr>
            <a:xfrm>
              <a:off x="10087029" y="5070957"/>
              <a:ext cx="1158770" cy="14484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3" name="그룹 102"/>
          <p:cNvGrpSpPr/>
          <p:nvPr/>
        </p:nvGrpSpPr>
        <p:grpSpPr>
          <a:xfrm>
            <a:off x="7104023" y="3019814"/>
            <a:ext cx="1274960" cy="3456384"/>
            <a:chOff x="6963768" y="3163351"/>
            <a:chExt cx="1274960" cy="3456384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6963768" y="3595399"/>
              <a:ext cx="1274960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6963769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마스터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3" t="5642" r="16540" b="25469"/>
            <a:stretch/>
          </p:blipFill>
          <p:spPr>
            <a:xfrm>
              <a:off x="7045392" y="5067967"/>
              <a:ext cx="1111713" cy="14596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85" name="그룹 84"/>
          <p:cNvGrpSpPr/>
          <p:nvPr/>
        </p:nvGrpSpPr>
        <p:grpSpPr>
          <a:xfrm>
            <a:off x="2131539" y="3019814"/>
            <a:ext cx="1274959" cy="3456384"/>
            <a:chOff x="2368519" y="3157725"/>
            <a:chExt cx="1274959" cy="3456384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368519" y="3589773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2368519" y="3157725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4044" y="3048691"/>
            <a:ext cx="1274959" cy="3456384"/>
            <a:chOff x="844658" y="3140968"/>
            <a:chExt cx="1274959" cy="345638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844658" y="3573016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844658" y="3140968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7836" r="3237" b="15713"/>
            <a:stretch/>
          </p:blipFill>
          <p:spPr>
            <a:xfrm flipH="1">
              <a:off x="953823" y="5067769"/>
              <a:ext cx="1056628" cy="143532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8737" r="17870" b="38632"/>
          <a:stretch/>
        </p:blipFill>
        <p:spPr>
          <a:xfrm>
            <a:off x="2207293" y="4996117"/>
            <a:ext cx="1099995" cy="1418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" name="모서리가 둥근 직사각형 52"/>
          <p:cNvSpPr/>
          <p:nvPr/>
        </p:nvSpPr>
        <p:spPr>
          <a:xfrm>
            <a:off x="349820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40285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75669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000523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01100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8661915" y="2899859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301746" y="2899858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90362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0846" y="2855151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대표이사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39915" y="353628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부사장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90147" y="285515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62647" y="4485485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482733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21310" y="4495746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485407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489498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8822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0407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5245591" y="4171225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16549" y="4171159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9577812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45591" y="3439953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5252405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7402637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87243" y="4600210"/>
            <a:ext cx="2635232" cy="631032"/>
            <a:chOff x="4587243" y="4600210"/>
            <a:chExt cx="2635232" cy="631032"/>
          </a:xfrm>
        </p:grpSpPr>
        <p:sp>
          <p:nvSpPr>
            <p:cNvPr id="62" name="TextBox 61"/>
            <p:cNvSpPr txBox="1"/>
            <p:nvPr/>
          </p:nvSpPr>
          <p:spPr>
            <a:xfrm>
              <a:off x="5381971" y="4733258"/>
              <a:ext cx="1840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BANK SERVER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87243" y="4600210"/>
              <a:ext cx="631032" cy="631032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763" y="4711730"/>
              <a:ext cx="407992" cy="407992"/>
            </a:xfrm>
            <a:prstGeom prst="rect">
              <a:avLst/>
            </a:prstGeom>
          </p:spPr>
        </p:pic>
      </p:grpSp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2739033"/>
            <a:ext cx="426792" cy="426792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47" y="2836731"/>
            <a:ext cx="353898" cy="353898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4452718" y="2562600"/>
            <a:ext cx="2922541" cy="161818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3313" y="4474140"/>
            <a:ext cx="2922541" cy="85928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9296296" y="2537816"/>
            <a:ext cx="2124782" cy="271918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1" name="타원 50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55" name="타원 54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58" name="타원 57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36160" y="4846609"/>
            <a:ext cx="1013199" cy="1013199"/>
            <a:chOff x="960132" y="4854031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11424" y="2560110"/>
            <a:ext cx="1013199" cy="1013199"/>
            <a:chOff x="911424" y="255981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cxnSp>
        <p:nvCxnSpPr>
          <p:cNvPr id="46" name="직선 화살표 연결선 4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807928" y="2392094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07928" y="4684171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37870" y="3540822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61817" y="501590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16051" y="2706851"/>
            <a:ext cx="927164" cy="927164"/>
            <a:chOff x="954441" y="1821161"/>
            <a:chExt cx="927164" cy="927164"/>
          </a:xfrm>
        </p:grpSpPr>
        <p:sp>
          <p:nvSpPr>
            <p:cNvPr id="86" name="타원 85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4" y="1967748"/>
              <a:ext cx="544932" cy="544932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37" name="TextBox 3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0" name="타원 6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6" name="타원 75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109234" y="2753596"/>
            <a:ext cx="1025320" cy="812012"/>
            <a:chOff x="2063552" y="3262976"/>
            <a:chExt cx="1025320" cy="812012"/>
          </a:xfrm>
        </p:grpSpPr>
        <p:sp>
          <p:nvSpPr>
            <p:cNvPr id="57" name="TextBox 56"/>
            <p:cNvSpPr txBox="1"/>
            <p:nvPr/>
          </p:nvSpPr>
          <p:spPr>
            <a:xfrm>
              <a:off x="2063552" y="326297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81565" y="3613323"/>
              <a:ext cx="100730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패스워드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56" name="직선 화살표 연결선 55"/>
          <p:cNvCxnSpPr/>
          <p:nvPr/>
        </p:nvCxnSpPr>
        <p:spPr>
          <a:xfrm>
            <a:off x="2269199" y="4084819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61817" y="3523530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41680" y="4991065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7637" y="2618342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799855" y="4680103"/>
            <a:ext cx="2922541" cy="18452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12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3200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8025" y="2174132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0787" y="2174132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4" name="타원 63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954441" y="1821161"/>
            <a:ext cx="927164" cy="927164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9" y="1969220"/>
            <a:ext cx="631050" cy="6310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4" name="TextBox 83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797637" y="1752399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827002" y="2989540"/>
            <a:ext cx="2922541" cy="137556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799121" y="4675957"/>
            <a:ext cx="2922541" cy="184938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8628917" y="352131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8618291" y="5018186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628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8" name="타원 57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8943" y="305703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3261" y="2679478"/>
            <a:ext cx="1897335" cy="962710"/>
            <a:chOff x="954441" y="1785615"/>
            <a:chExt cx="1897335" cy="962710"/>
          </a:xfrm>
        </p:grpSpPr>
        <p:sp>
          <p:nvSpPr>
            <p:cNvPr id="88" name="타원 87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51557" y="17856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65" y="1957996"/>
              <a:ext cx="607441" cy="607441"/>
            </a:xfrm>
            <a:prstGeom prst="rect">
              <a:avLst/>
            </a:prstGeom>
          </p:spPr>
        </p:pic>
      </p:grpSp>
      <p:cxnSp>
        <p:nvCxnSpPr>
          <p:cNvPr id="56" name="직선 화살표 연결선 5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2269199" y="4006601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2" name="TextBox 81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00262" y="353000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07648" y="248283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9235" y="4679249"/>
            <a:ext cx="2955441" cy="18070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" name="타원 5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11424" y="2173009"/>
            <a:ext cx="1013199" cy="1013199"/>
            <a:chOff x="911424" y="2559816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3" name="타원 72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cxnSp>
        <p:nvCxnSpPr>
          <p:cNvPr id="75" name="직선 화살표 연결선 74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77" name="TextBox 7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0299" y="1996677"/>
            <a:ext cx="2955441" cy="20655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843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7" name="직선 화살표 연결선 46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65" name="TextBox 64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800299" y="2706803"/>
            <a:ext cx="2955441" cy="13553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4559" y="2445855"/>
            <a:ext cx="3478459" cy="3478459"/>
            <a:chOff x="734740" y="1901865"/>
            <a:chExt cx="3478459" cy="3478459"/>
          </a:xfrm>
        </p:grpSpPr>
        <p:sp>
          <p:nvSpPr>
            <p:cNvPr id="6" name="타원 5"/>
            <p:cNvSpPr/>
            <p:nvPr/>
          </p:nvSpPr>
          <p:spPr>
            <a:xfrm>
              <a:off x="734740" y="1901865"/>
              <a:ext cx="3478459" cy="347845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97" y="2431513"/>
              <a:ext cx="1827744" cy="18277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60097" y="4496652"/>
              <a:ext cx="182774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신뢰받는 기업</a:t>
              </a:r>
              <a:endParaRPr lang="ko-KR" altLang="en-US" sz="23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01506" y="3235124"/>
            <a:ext cx="57422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기업이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책임을 다하며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소외계층을 위하여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조세의 정의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바로잡아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정책에 반영되도록 노력하겠습니다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쉼 없는 변화와 혁신으로 미래를 여는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창조기업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나무처럼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조용히 성장하겠습니다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97921" y="1947320"/>
            <a:ext cx="6949449" cy="1091153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3410" y="2254369"/>
            <a:ext cx="5418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혁신으로 미래를 여는 기업이 되겠습니다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13243" y="2075246"/>
            <a:ext cx="6915738" cy="42340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82" y="2364824"/>
            <a:ext cx="2657805" cy="834523"/>
            <a:chOff x="452182" y="2244890"/>
            <a:chExt cx="2657805" cy="834523"/>
          </a:xfrm>
        </p:grpSpPr>
        <p:sp>
          <p:nvSpPr>
            <p:cNvPr id="54" name="TextBox 53"/>
            <p:cNvSpPr txBox="1"/>
            <p:nvPr/>
          </p:nvSpPr>
          <p:spPr>
            <a:xfrm>
              <a:off x="452182" y="2617748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 오피스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협업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074679" y="2576096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투명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거래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141114" y="5622339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5909" y="5265975"/>
            <a:ext cx="2970249" cy="1089263"/>
            <a:chOff x="155909" y="5199732"/>
            <a:chExt cx="2970249" cy="1089263"/>
          </a:xfrm>
        </p:grpSpPr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88" name="도넛 87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2" y="5735458"/>
              <a:ext cx="562490" cy="56249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87" name="도넛 86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004415" y="5762812"/>
              <a:ext cx="464097" cy="463254"/>
              <a:chOff x="3959236" y="5622046"/>
              <a:chExt cx="464097" cy="463254"/>
            </a:xfrm>
            <a:no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3959236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4118818" y="5622046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4267413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792" y="2006833"/>
              <a:ext cx="545951" cy="5459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86" name="도넛 85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1" y="2138756"/>
              <a:ext cx="607193" cy="504123"/>
            </a:xfrm>
            <a:prstGeom prst="rect">
              <a:avLst/>
            </a:prstGeom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5762" y="2320121"/>
            <a:ext cx="2657805" cy="855428"/>
            <a:chOff x="452182" y="2244890"/>
            <a:chExt cx="2657805" cy="855428"/>
          </a:xfrm>
        </p:grpSpPr>
        <p:sp>
          <p:nvSpPr>
            <p:cNvPr id="108" name="TextBox 107"/>
            <p:cNvSpPr txBox="1"/>
            <p:nvPr/>
          </p:nvSpPr>
          <p:spPr>
            <a:xfrm>
              <a:off x="452182" y="2638653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개별 사이트 구성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지원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539" y="5275844"/>
            <a:ext cx="2737146" cy="1090151"/>
            <a:chOff x="9141114" y="5178519"/>
            <a:chExt cx="2737146" cy="1090151"/>
          </a:xfrm>
        </p:grpSpPr>
        <p:sp>
          <p:nvSpPr>
            <p:cNvPr id="102" name="TextBox 101"/>
            <p:cNvSpPr txBox="1"/>
            <p:nvPr/>
          </p:nvSpPr>
          <p:spPr>
            <a:xfrm>
              <a:off x="9141114" y="5622339"/>
              <a:ext cx="273714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분석 및 매물 정보와 거래 정보를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 제공할 수 있도록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구축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5568" y="5283013"/>
            <a:ext cx="2926526" cy="1068938"/>
            <a:chOff x="199632" y="5199732"/>
            <a:chExt cx="2926526" cy="1068938"/>
          </a:xfrm>
        </p:grpSpPr>
        <p:sp>
          <p:nvSpPr>
            <p:cNvPr id="99" name="TextBox 98"/>
            <p:cNvSpPr txBox="1"/>
            <p:nvPr/>
          </p:nvSpPr>
          <p:spPr>
            <a:xfrm>
              <a:off x="199632" y="5622339"/>
              <a:ext cx="292652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보안이 요구되는 등기필증들을 암호화하여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안전하게 관리 될 수 있도록 기술 축적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블록체인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축적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113" name="도넛 112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7757954" y="5819375"/>
              <a:ext cx="397876" cy="425493"/>
              <a:chOff x="3263725" y="5646638"/>
              <a:chExt cx="323850" cy="342900"/>
            </a:xfrm>
            <a:solidFill>
              <a:srgbClr val="FFFFFF"/>
            </a:solidFill>
          </p:grpSpPr>
          <p:sp>
            <p:nvSpPr>
              <p:cNvPr id="138" name="Freeform 231"/>
              <p:cNvSpPr>
                <a:spLocks noEditPoints="1"/>
              </p:cNvSpPr>
              <p:nvPr/>
            </p:nvSpPr>
            <p:spPr bwMode="auto">
              <a:xfrm>
                <a:off x="3263725" y="5646638"/>
                <a:ext cx="323850" cy="104775"/>
              </a:xfrm>
              <a:custGeom>
                <a:avLst/>
                <a:gdLst/>
                <a:ahLst/>
                <a:cxnLst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4"/>
                  </a:cxn>
                  <a:cxn ang="0">
                    <a:pos x="190" y="14"/>
                  </a:cxn>
                  <a:cxn ang="0">
                    <a:pos x="190" y="52"/>
                  </a:cxn>
                  <a:cxn ang="0">
                    <a:pos x="14" y="52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204" y="14"/>
                    </a:move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4"/>
                    </a:lnTo>
                    <a:close/>
                    <a:moveTo>
                      <a:pt x="190" y="14"/>
                    </a:moveTo>
                    <a:lnTo>
                      <a:pt x="190" y="52"/>
                    </a:lnTo>
                    <a:lnTo>
                      <a:pt x="14" y="52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Freeform 232"/>
              <p:cNvSpPr>
                <a:spLocks/>
              </p:cNvSpPr>
              <p:nvPr/>
            </p:nvSpPr>
            <p:spPr bwMode="auto">
              <a:xfrm>
                <a:off x="3489150" y="568156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Freeform 233"/>
              <p:cNvSpPr>
                <a:spLocks noEditPoints="1"/>
              </p:cNvSpPr>
              <p:nvPr/>
            </p:nvSpPr>
            <p:spPr bwMode="auto">
              <a:xfrm>
                <a:off x="3263725" y="5767288"/>
                <a:ext cx="323850" cy="10477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4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4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2"/>
                  </a:cxn>
                  <a:cxn ang="0">
                    <a:pos x="204" y="12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0"/>
                  </a:cxn>
                  <a:cxn ang="0">
                    <a:pos x="190" y="0"/>
                  </a:cxn>
                  <a:cxn ang="0">
                    <a:pos x="190" y="0"/>
                  </a:cxn>
                  <a:cxn ang="0">
                    <a:pos x="190" y="14"/>
                  </a:cxn>
                  <a:cxn ang="0">
                    <a:pos x="190" y="50"/>
                  </a:cxn>
                  <a:cxn ang="0">
                    <a:pos x="14" y="50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19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4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4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90" y="14"/>
                    </a:moveTo>
                    <a:lnTo>
                      <a:pt x="190" y="50"/>
                    </a:lnTo>
                    <a:lnTo>
                      <a:pt x="14" y="50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Freeform 234"/>
              <p:cNvSpPr>
                <a:spLocks/>
              </p:cNvSpPr>
              <p:nvPr/>
            </p:nvSpPr>
            <p:spPr bwMode="auto">
              <a:xfrm>
                <a:off x="3489150" y="580221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8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0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Freeform 235"/>
              <p:cNvSpPr>
                <a:spLocks noEditPoints="1"/>
              </p:cNvSpPr>
              <p:nvPr/>
            </p:nvSpPr>
            <p:spPr bwMode="auto">
              <a:xfrm>
                <a:off x="3263725" y="5884763"/>
                <a:ext cx="323850" cy="104775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4"/>
                  </a:cxn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4" y="52"/>
                  </a:cxn>
                  <a:cxn ang="0">
                    <a:pos x="14" y="16"/>
                  </a:cxn>
                  <a:cxn ang="0">
                    <a:pos x="190" y="16"/>
                  </a:cxn>
                  <a:cxn ang="0">
                    <a:pos x="190" y="52"/>
                  </a:cxn>
                  <a:cxn ang="0">
                    <a:pos x="14" y="52"/>
                  </a:cxn>
                </a:cxnLst>
                <a:rect l="0" t="0" r="r" b="b"/>
                <a:pathLst>
                  <a:path w="204" h="66">
                    <a:moveTo>
                      <a:pt x="12" y="66"/>
                    </a:move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4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  <a:moveTo>
                      <a:pt x="14" y="52"/>
                    </a:moveTo>
                    <a:lnTo>
                      <a:pt x="14" y="16"/>
                    </a:lnTo>
                    <a:lnTo>
                      <a:pt x="190" y="16"/>
                    </a:lnTo>
                    <a:lnTo>
                      <a:pt x="19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Freeform 236"/>
              <p:cNvSpPr>
                <a:spLocks/>
              </p:cNvSpPr>
              <p:nvPr/>
            </p:nvSpPr>
            <p:spPr bwMode="auto">
              <a:xfrm>
                <a:off x="3489150" y="5919688"/>
                <a:ext cx="57150" cy="2222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4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6" h="14">
                    <a:moveTo>
                      <a:pt x="3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4" name="Freeform 60"/>
          <p:cNvSpPr>
            <a:spLocks/>
          </p:cNvSpPr>
          <p:nvPr/>
        </p:nvSpPr>
        <p:spPr bwMode="auto">
          <a:xfrm>
            <a:off x="4046426" y="5824566"/>
            <a:ext cx="385601" cy="276841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Freeform 61"/>
          <p:cNvSpPr>
            <a:spLocks noEditPoints="1"/>
          </p:cNvSpPr>
          <p:nvPr/>
        </p:nvSpPr>
        <p:spPr bwMode="auto">
          <a:xfrm>
            <a:off x="3962385" y="5735582"/>
            <a:ext cx="548741" cy="553682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112" name="도넛 111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985" y="5684576"/>
              <a:ext cx="538710" cy="53871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577144" y="2037362"/>
              <a:ext cx="562422" cy="562422"/>
              <a:chOff x="8272593" y="1733439"/>
              <a:chExt cx="562422" cy="5624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4144" y="1851736"/>
                <a:ext cx="319320" cy="31932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2593" y="1733439"/>
                <a:ext cx="562422" cy="562422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grpSp>
          <p:nvGrpSpPr>
            <p:cNvPr id="3" name="그룹 2"/>
            <p:cNvGrpSpPr/>
            <p:nvPr/>
          </p:nvGrpSpPr>
          <p:grpSpPr>
            <a:xfrm>
              <a:off x="3762871" y="1902527"/>
              <a:ext cx="2928103" cy="2836290"/>
              <a:chOff x="3762871" y="1902527"/>
              <a:chExt cx="2928103" cy="2836290"/>
            </a:xfrm>
          </p:grpSpPr>
          <p:sp>
            <p:nvSpPr>
              <p:cNvPr id="111" name="도넛 110"/>
              <p:cNvSpPr/>
              <p:nvPr/>
            </p:nvSpPr>
            <p:spPr>
              <a:xfrm>
                <a:off x="5342578" y="3390422"/>
                <a:ext cx="1348396" cy="1348395"/>
              </a:xfrm>
              <a:prstGeom prst="donu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2580351">
                <a:off x="3913820" y="2910983"/>
                <a:ext cx="2072737" cy="36774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002068">
                <a:off x="3762871" y="1902527"/>
                <a:ext cx="933178" cy="933178"/>
              </a:xfrm>
              <a:prstGeom prst="ellipse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3929225" y="2171056"/>
              <a:ext cx="600470" cy="336987"/>
              <a:chOff x="4316520" y="1469441"/>
              <a:chExt cx="1242900" cy="697523"/>
            </a:xfrm>
            <a:solidFill>
              <a:schemeClr val="bg1"/>
            </a:solidFill>
          </p:grpSpPr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4316520" y="1621586"/>
                <a:ext cx="853178" cy="545378"/>
              </a:xfrm>
              <a:custGeom>
                <a:avLst/>
                <a:gdLst>
                  <a:gd name="T0" fmla="*/ 1291 w 1321"/>
                  <a:gd name="T1" fmla="*/ 784 h 843"/>
                  <a:gd name="T2" fmla="*/ 379 w 1321"/>
                  <a:gd name="T3" fmla="*/ 784 h 843"/>
                  <a:gd name="T4" fmla="*/ 59 w 1321"/>
                  <a:gd name="T5" fmla="*/ 463 h 843"/>
                  <a:gd name="T6" fmla="*/ 379 w 1321"/>
                  <a:gd name="T7" fmla="*/ 143 h 843"/>
                  <a:gd name="T8" fmla="*/ 489 w 1321"/>
                  <a:gd name="T9" fmla="*/ 143 h 843"/>
                  <a:gd name="T10" fmla="*/ 515 w 1321"/>
                  <a:gd name="T11" fmla="*/ 128 h 843"/>
                  <a:gd name="T12" fmla="*/ 521 w 1321"/>
                  <a:gd name="T13" fmla="*/ 120 h 843"/>
                  <a:gd name="T14" fmla="*/ 556 w 1321"/>
                  <a:gd name="T15" fmla="*/ 50 h 843"/>
                  <a:gd name="T16" fmla="*/ 547 w 1321"/>
                  <a:gd name="T17" fmla="*/ 9 h 843"/>
                  <a:gd name="T18" fmla="*/ 506 w 1321"/>
                  <a:gd name="T19" fmla="*/ 18 h 843"/>
                  <a:gd name="T20" fmla="*/ 471 w 1321"/>
                  <a:gd name="T21" fmla="*/ 84 h 843"/>
                  <a:gd name="T22" fmla="*/ 379 w 1321"/>
                  <a:gd name="T23" fmla="*/ 84 h 843"/>
                  <a:gd name="T24" fmla="*/ 0 w 1321"/>
                  <a:gd name="T25" fmla="*/ 463 h 843"/>
                  <a:gd name="T26" fmla="*/ 379 w 1321"/>
                  <a:gd name="T27" fmla="*/ 843 h 843"/>
                  <a:gd name="T28" fmla="*/ 1291 w 1321"/>
                  <a:gd name="T29" fmla="*/ 843 h 843"/>
                  <a:gd name="T30" fmla="*/ 1321 w 1321"/>
                  <a:gd name="T31" fmla="*/ 813 h 843"/>
                  <a:gd name="T32" fmla="*/ 1291 w 1321"/>
                  <a:gd name="T33" fmla="*/ 78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843">
                    <a:moveTo>
                      <a:pt x="1291" y="784"/>
                    </a:moveTo>
                    <a:lnTo>
                      <a:pt x="379" y="784"/>
                    </a:lnTo>
                    <a:cubicBezTo>
                      <a:pt x="203" y="784"/>
                      <a:pt x="59" y="640"/>
                      <a:pt x="59" y="463"/>
                    </a:cubicBezTo>
                    <a:cubicBezTo>
                      <a:pt x="59" y="287"/>
                      <a:pt x="203" y="143"/>
                      <a:pt x="379" y="143"/>
                    </a:cubicBezTo>
                    <a:lnTo>
                      <a:pt x="489" y="143"/>
                    </a:lnTo>
                    <a:cubicBezTo>
                      <a:pt x="500" y="143"/>
                      <a:pt x="510" y="137"/>
                      <a:pt x="515" y="128"/>
                    </a:cubicBezTo>
                    <a:cubicBezTo>
                      <a:pt x="517" y="126"/>
                      <a:pt x="519" y="123"/>
                      <a:pt x="521" y="120"/>
                    </a:cubicBezTo>
                    <a:cubicBezTo>
                      <a:pt x="531" y="95"/>
                      <a:pt x="542" y="72"/>
                      <a:pt x="556" y="50"/>
                    </a:cubicBezTo>
                    <a:cubicBezTo>
                      <a:pt x="565" y="36"/>
                      <a:pt x="561" y="17"/>
                      <a:pt x="547" y="9"/>
                    </a:cubicBezTo>
                    <a:cubicBezTo>
                      <a:pt x="533" y="0"/>
                      <a:pt x="514" y="4"/>
                      <a:pt x="506" y="18"/>
                    </a:cubicBezTo>
                    <a:cubicBezTo>
                      <a:pt x="493" y="39"/>
                      <a:pt x="481" y="61"/>
                      <a:pt x="471" y="84"/>
                    </a:cubicBezTo>
                    <a:lnTo>
                      <a:pt x="379" y="84"/>
                    </a:lnTo>
                    <a:cubicBezTo>
                      <a:pt x="170" y="84"/>
                      <a:pt x="0" y="254"/>
                      <a:pt x="0" y="463"/>
                    </a:cubicBezTo>
                    <a:cubicBezTo>
                      <a:pt x="0" y="673"/>
                      <a:pt x="170" y="843"/>
                      <a:pt x="379" y="843"/>
                    </a:cubicBezTo>
                    <a:lnTo>
                      <a:pt x="1291" y="843"/>
                    </a:lnTo>
                    <a:cubicBezTo>
                      <a:pt x="1308" y="843"/>
                      <a:pt x="1321" y="830"/>
                      <a:pt x="1321" y="813"/>
                    </a:cubicBezTo>
                    <a:cubicBezTo>
                      <a:pt x="1321" y="797"/>
                      <a:pt x="1308" y="784"/>
                      <a:pt x="1291" y="7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5186082" y="2128342"/>
                <a:ext cx="45644" cy="38622"/>
              </a:xfrm>
              <a:custGeom>
                <a:avLst/>
                <a:gdLst>
                  <a:gd name="T0" fmla="*/ 40 w 70"/>
                  <a:gd name="T1" fmla="*/ 0 h 59"/>
                  <a:gd name="T2" fmla="*/ 30 w 70"/>
                  <a:gd name="T3" fmla="*/ 0 h 59"/>
                  <a:gd name="T4" fmla="*/ 0 w 70"/>
                  <a:gd name="T5" fmla="*/ 29 h 59"/>
                  <a:gd name="T6" fmla="*/ 30 w 70"/>
                  <a:gd name="T7" fmla="*/ 59 h 59"/>
                  <a:gd name="T8" fmla="*/ 40 w 70"/>
                  <a:gd name="T9" fmla="*/ 59 h 59"/>
                  <a:gd name="T10" fmla="*/ 70 w 70"/>
                  <a:gd name="T11" fmla="*/ 29 h 59"/>
                  <a:gd name="T12" fmla="*/ 40 w 70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9">
                    <a:moveTo>
                      <a:pt x="40" y="0"/>
                    </a:moveTo>
                    <a:lnTo>
                      <a:pt x="30" y="0"/>
                    </a:lnTo>
                    <a:cubicBezTo>
                      <a:pt x="14" y="0"/>
                      <a:pt x="0" y="13"/>
                      <a:pt x="0" y="29"/>
                    </a:cubicBezTo>
                    <a:cubicBezTo>
                      <a:pt x="0" y="46"/>
                      <a:pt x="14" y="59"/>
                      <a:pt x="30" y="59"/>
                    </a:cubicBezTo>
                    <a:lnTo>
                      <a:pt x="40" y="59"/>
                    </a:lnTo>
                    <a:cubicBezTo>
                      <a:pt x="56" y="59"/>
                      <a:pt x="70" y="46"/>
                      <a:pt x="70" y="29"/>
                    </a:cubicBezTo>
                    <a:cubicBezTo>
                      <a:pt x="70" y="13"/>
                      <a:pt x="56" y="0"/>
                      <a:pt x="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4669962" y="1469441"/>
                <a:ext cx="889458" cy="697522"/>
              </a:xfrm>
              <a:custGeom>
                <a:avLst/>
                <a:gdLst>
                  <a:gd name="T0" fmla="*/ 999 w 1378"/>
                  <a:gd name="T1" fmla="*/ 321 h 1080"/>
                  <a:gd name="T2" fmla="*/ 899 w 1378"/>
                  <a:gd name="T3" fmla="*/ 321 h 1080"/>
                  <a:gd name="T4" fmla="*/ 415 w 1378"/>
                  <a:gd name="T5" fmla="*/ 0 h 1080"/>
                  <a:gd name="T6" fmla="*/ 11 w 1378"/>
                  <a:gd name="T7" fmla="*/ 184 h 1080"/>
                  <a:gd name="T8" fmla="*/ 14 w 1378"/>
                  <a:gd name="T9" fmla="*/ 226 h 1080"/>
                  <a:gd name="T10" fmla="*/ 56 w 1378"/>
                  <a:gd name="T11" fmla="*/ 223 h 1080"/>
                  <a:gd name="T12" fmla="*/ 415 w 1378"/>
                  <a:gd name="T13" fmla="*/ 60 h 1080"/>
                  <a:gd name="T14" fmla="*/ 853 w 1378"/>
                  <a:gd name="T15" fmla="*/ 363 h 1080"/>
                  <a:gd name="T16" fmla="*/ 880 w 1378"/>
                  <a:gd name="T17" fmla="*/ 380 h 1080"/>
                  <a:gd name="T18" fmla="*/ 882 w 1378"/>
                  <a:gd name="T19" fmla="*/ 380 h 1080"/>
                  <a:gd name="T20" fmla="*/ 883 w 1378"/>
                  <a:gd name="T21" fmla="*/ 380 h 1080"/>
                  <a:gd name="T22" fmla="*/ 999 w 1378"/>
                  <a:gd name="T23" fmla="*/ 380 h 1080"/>
                  <a:gd name="T24" fmla="*/ 1319 w 1378"/>
                  <a:gd name="T25" fmla="*/ 700 h 1080"/>
                  <a:gd name="T26" fmla="*/ 999 w 1378"/>
                  <a:gd name="T27" fmla="*/ 1021 h 1080"/>
                  <a:gd name="T28" fmla="*/ 927 w 1378"/>
                  <a:gd name="T29" fmla="*/ 1021 h 1080"/>
                  <a:gd name="T30" fmla="*/ 898 w 1378"/>
                  <a:gd name="T31" fmla="*/ 1050 h 1080"/>
                  <a:gd name="T32" fmla="*/ 927 w 1378"/>
                  <a:gd name="T33" fmla="*/ 1080 h 1080"/>
                  <a:gd name="T34" fmla="*/ 999 w 1378"/>
                  <a:gd name="T35" fmla="*/ 1080 h 1080"/>
                  <a:gd name="T36" fmla="*/ 1378 w 1378"/>
                  <a:gd name="T37" fmla="*/ 700 h 1080"/>
                  <a:gd name="T38" fmla="*/ 999 w 1378"/>
                  <a:gd name="T39" fmla="*/ 321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8" h="1080">
                    <a:moveTo>
                      <a:pt x="999" y="321"/>
                    </a:moveTo>
                    <a:lnTo>
                      <a:pt x="899" y="321"/>
                    </a:lnTo>
                    <a:cubicBezTo>
                      <a:pt x="805" y="128"/>
                      <a:pt x="613" y="0"/>
                      <a:pt x="415" y="0"/>
                    </a:cubicBezTo>
                    <a:cubicBezTo>
                      <a:pt x="260" y="0"/>
                      <a:pt x="113" y="67"/>
                      <a:pt x="11" y="184"/>
                    </a:cubicBezTo>
                    <a:cubicBezTo>
                      <a:pt x="0" y="197"/>
                      <a:pt x="2" y="215"/>
                      <a:pt x="14" y="226"/>
                    </a:cubicBezTo>
                    <a:cubicBezTo>
                      <a:pt x="26" y="237"/>
                      <a:pt x="45" y="236"/>
                      <a:pt x="56" y="223"/>
                    </a:cubicBezTo>
                    <a:cubicBezTo>
                      <a:pt x="147" y="119"/>
                      <a:pt x="278" y="60"/>
                      <a:pt x="415" y="60"/>
                    </a:cubicBezTo>
                    <a:cubicBezTo>
                      <a:pt x="596" y="60"/>
                      <a:pt x="772" y="181"/>
                      <a:pt x="853" y="363"/>
                    </a:cubicBezTo>
                    <a:cubicBezTo>
                      <a:pt x="858" y="374"/>
                      <a:pt x="868" y="380"/>
                      <a:pt x="880" y="380"/>
                    </a:cubicBezTo>
                    <a:cubicBezTo>
                      <a:pt x="880" y="380"/>
                      <a:pt x="881" y="380"/>
                      <a:pt x="882" y="380"/>
                    </a:cubicBezTo>
                    <a:cubicBezTo>
                      <a:pt x="882" y="380"/>
                      <a:pt x="883" y="380"/>
                      <a:pt x="883" y="380"/>
                    </a:cubicBezTo>
                    <a:lnTo>
                      <a:pt x="999" y="380"/>
                    </a:lnTo>
                    <a:cubicBezTo>
                      <a:pt x="1175" y="380"/>
                      <a:pt x="1319" y="524"/>
                      <a:pt x="1319" y="700"/>
                    </a:cubicBezTo>
                    <a:cubicBezTo>
                      <a:pt x="1319" y="877"/>
                      <a:pt x="1175" y="1021"/>
                      <a:pt x="999" y="1021"/>
                    </a:cubicBezTo>
                    <a:lnTo>
                      <a:pt x="927" y="1021"/>
                    </a:lnTo>
                    <a:cubicBezTo>
                      <a:pt x="911" y="1021"/>
                      <a:pt x="898" y="1034"/>
                      <a:pt x="898" y="1050"/>
                    </a:cubicBezTo>
                    <a:cubicBezTo>
                      <a:pt x="898" y="1067"/>
                      <a:pt x="911" y="1080"/>
                      <a:pt x="927" y="1080"/>
                    </a:cubicBezTo>
                    <a:lnTo>
                      <a:pt x="999" y="1080"/>
                    </a:lnTo>
                    <a:cubicBezTo>
                      <a:pt x="1208" y="1080"/>
                      <a:pt x="1378" y="910"/>
                      <a:pt x="1378" y="700"/>
                    </a:cubicBezTo>
                    <a:cubicBezTo>
                      <a:pt x="1378" y="491"/>
                      <a:pt x="1208" y="321"/>
                      <a:pt x="999" y="3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5008191" y="1597008"/>
                <a:ext cx="449410" cy="310140"/>
              </a:xfrm>
              <a:custGeom>
                <a:avLst/>
                <a:gdLst>
                  <a:gd name="T0" fmla="*/ 282 w 696"/>
                  <a:gd name="T1" fmla="*/ 302 h 480"/>
                  <a:gd name="T2" fmla="*/ 285 w 696"/>
                  <a:gd name="T3" fmla="*/ 302 h 480"/>
                  <a:gd name="T4" fmla="*/ 388 w 696"/>
                  <a:gd name="T5" fmla="*/ 302 h 480"/>
                  <a:gd name="T6" fmla="*/ 650 w 696"/>
                  <a:gd name="T7" fmla="*/ 467 h 480"/>
                  <a:gd name="T8" fmla="*/ 670 w 696"/>
                  <a:gd name="T9" fmla="*/ 480 h 480"/>
                  <a:gd name="T10" fmla="*/ 680 w 696"/>
                  <a:gd name="T11" fmla="*/ 478 h 480"/>
                  <a:gd name="T12" fmla="*/ 690 w 696"/>
                  <a:gd name="T13" fmla="*/ 448 h 480"/>
                  <a:gd name="T14" fmla="*/ 388 w 696"/>
                  <a:gd name="T15" fmla="*/ 258 h 480"/>
                  <a:gd name="T16" fmla="*/ 293 w 696"/>
                  <a:gd name="T17" fmla="*/ 258 h 480"/>
                  <a:gd name="T18" fmla="*/ 34 w 696"/>
                  <a:gd name="T19" fmla="*/ 5 h 480"/>
                  <a:gd name="T20" fmla="*/ 5 w 696"/>
                  <a:gd name="T21" fmla="*/ 17 h 480"/>
                  <a:gd name="T22" fmla="*/ 17 w 696"/>
                  <a:gd name="T23" fmla="*/ 46 h 480"/>
                  <a:gd name="T24" fmla="*/ 258 w 696"/>
                  <a:gd name="T25" fmla="*/ 289 h 480"/>
                  <a:gd name="T26" fmla="*/ 279 w 696"/>
                  <a:gd name="T27" fmla="*/ 302 h 480"/>
                  <a:gd name="T28" fmla="*/ 282 w 696"/>
                  <a:gd name="T29" fmla="*/ 30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6" h="480">
                    <a:moveTo>
                      <a:pt x="282" y="302"/>
                    </a:moveTo>
                    <a:cubicBezTo>
                      <a:pt x="283" y="302"/>
                      <a:pt x="284" y="302"/>
                      <a:pt x="285" y="302"/>
                    </a:cubicBezTo>
                    <a:lnTo>
                      <a:pt x="388" y="302"/>
                    </a:lnTo>
                    <a:cubicBezTo>
                      <a:pt x="499" y="302"/>
                      <a:pt x="602" y="367"/>
                      <a:pt x="650" y="467"/>
                    </a:cubicBezTo>
                    <a:cubicBezTo>
                      <a:pt x="654" y="475"/>
                      <a:pt x="662" y="480"/>
                      <a:pt x="670" y="480"/>
                    </a:cubicBezTo>
                    <a:cubicBezTo>
                      <a:pt x="674" y="480"/>
                      <a:pt x="677" y="479"/>
                      <a:pt x="680" y="478"/>
                    </a:cubicBezTo>
                    <a:cubicBezTo>
                      <a:pt x="691" y="472"/>
                      <a:pt x="696" y="459"/>
                      <a:pt x="690" y="448"/>
                    </a:cubicBezTo>
                    <a:cubicBezTo>
                      <a:pt x="634" y="332"/>
                      <a:pt x="516" y="258"/>
                      <a:pt x="388" y="258"/>
                    </a:cubicBezTo>
                    <a:lnTo>
                      <a:pt x="293" y="258"/>
                    </a:lnTo>
                    <a:cubicBezTo>
                      <a:pt x="238" y="144"/>
                      <a:pt x="145" y="52"/>
                      <a:pt x="34" y="5"/>
                    </a:cubicBezTo>
                    <a:cubicBezTo>
                      <a:pt x="23" y="0"/>
                      <a:pt x="10" y="6"/>
                      <a:pt x="5" y="17"/>
                    </a:cubicBezTo>
                    <a:cubicBezTo>
                      <a:pt x="0" y="28"/>
                      <a:pt x="5" y="41"/>
                      <a:pt x="17" y="46"/>
                    </a:cubicBezTo>
                    <a:cubicBezTo>
                      <a:pt x="121" y="91"/>
                      <a:pt x="210" y="179"/>
                      <a:pt x="258" y="289"/>
                    </a:cubicBezTo>
                    <a:cubicBezTo>
                      <a:pt x="262" y="297"/>
                      <a:pt x="270" y="302"/>
                      <a:pt x="279" y="302"/>
                    </a:cubicBezTo>
                    <a:cubicBezTo>
                      <a:pt x="280" y="302"/>
                      <a:pt x="281" y="302"/>
                      <a:pt x="282" y="30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5437705" y="1909489"/>
                <a:ext cx="37451" cy="77242"/>
              </a:xfrm>
              <a:custGeom>
                <a:avLst/>
                <a:gdLst>
                  <a:gd name="T0" fmla="*/ 3 w 59"/>
                  <a:gd name="T1" fmla="*/ 31 h 121"/>
                  <a:gd name="T2" fmla="*/ 14 w 59"/>
                  <a:gd name="T3" fmla="*/ 99 h 121"/>
                  <a:gd name="T4" fmla="*/ 36 w 59"/>
                  <a:gd name="T5" fmla="*/ 121 h 121"/>
                  <a:gd name="T6" fmla="*/ 37 w 59"/>
                  <a:gd name="T7" fmla="*/ 121 h 121"/>
                  <a:gd name="T8" fmla="*/ 58 w 59"/>
                  <a:gd name="T9" fmla="*/ 98 h 121"/>
                  <a:gd name="T10" fmla="*/ 46 w 59"/>
                  <a:gd name="T11" fmla="*/ 18 h 121"/>
                  <a:gd name="T12" fmla="*/ 18 w 59"/>
                  <a:gd name="T13" fmla="*/ 3 h 121"/>
                  <a:gd name="T14" fmla="*/ 3 w 59"/>
                  <a:gd name="T15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21">
                    <a:moveTo>
                      <a:pt x="3" y="31"/>
                    </a:moveTo>
                    <a:cubicBezTo>
                      <a:pt x="9" y="53"/>
                      <a:pt x="13" y="76"/>
                      <a:pt x="14" y="99"/>
                    </a:cubicBezTo>
                    <a:cubicBezTo>
                      <a:pt x="14" y="111"/>
                      <a:pt x="24" y="121"/>
                      <a:pt x="36" y="121"/>
                    </a:cubicBezTo>
                    <a:lnTo>
                      <a:pt x="37" y="121"/>
                    </a:lnTo>
                    <a:cubicBezTo>
                      <a:pt x="49" y="120"/>
                      <a:pt x="59" y="110"/>
                      <a:pt x="58" y="98"/>
                    </a:cubicBezTo>
                    <a:cubicBezTo>
                      <a:pt x="57" y="71"/>
                      <a:pt x="53" y="44"/>
                      <a:pt x="46" y="18"/>
                    </a:cubicBezTo>
                    <a:cubicBezTo>
                      <a:pt x="42" y="7"/>
                      <a:pt x="30" y="0"/>
                      <a:pt x="18" y="3"/>
                    </a:cubicBezTo>
                    <a:cubicBezTo>
                      <a:pt x="6" y="7"/>
                      <a:pt x="0" y="19"/>
                      <a:pt x="3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모서리가 둥근 직사각형 51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036" y="2302492"/>
            <a:ext cx="2657805" cy="824070"/>
            <a:chOff x="452182" y="2244890"/>
            <a:chExt cx="2657805" cy="824070"/>
          </a:xfrm>
        </p:grpSpPr>
        <p:sp>
          <p:nvSpPr>
            <p:cNvPr id="78" name="TextBox 77"/>
            <p:cNvSpPr txBox="1"/>
            <p:nvPr/>
          </p:nvSpPr>
          <p:spPr>
            <a:xfrm>
              <a:off x="452182" y="2607295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메시지로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신청이 가능하도록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41910" y="2309864"/>
            <a:ext cx="2809155" cy="864096"/>
            <a:chOff x="9074679" y="2204864"/>
            <a:chExt cx="2809155" cy="864096"/>
          </a:xfrm>
        </p:grpSpPr>
        <p:sp>
          <p:nvSpPr>
            <p:cNvPr id="75" name="TextBox 74"/>
            <p:cNvSpPr txBox="1"/>
            <p:nvPr/>
          </p:nvSpPr>
          <p:spPr>
            <a:xfrm>
              <a:off x="9074679" y="2607295"/>
              <a:ext cx="280915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 서비스를 통해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 조회 및 새로운 사항 알림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9074680" y="220486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41648" y="5265517"/>
            <a:ext cx="2773102" cy="1090151"/>
            <a:chOff x="9141114" y="5178519"/>
            <a:chExt cx="2773102" cy="1090151"/>
          </a:xfrm>
        </p:grpSpPr>
        <p:sp>
          <p:nvSpPr>
            <p:cNvPr id="72" name="TextBox 71"/>
            <p:cNvSpPr txBox="1"/>
            <p:nvPr/>
          </p:nvSpPr>
          <p:spPr>
            <a:xfrm>
              <a:off x="9141114" y="5622339"/>
              <a:ext cx="277310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요구에 부합하는 응답 서비스와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위치기반 건축물 정보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매물 등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니즈를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후 정보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VR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AI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9148" y="5368471"/>
            <a:ext cx="2926526" cy="884272"/>
            <a:chOff x="199632" y="5199732"/>
            <a:chExt cx="2926526" cy="884272"/>
          </a:xfrm>
        </p:grpSpPr>
        <p:sp>
          <p:nvSpPr>
            <p:cNvPr id="69" name="TextBox 68"/>
            <p:cNvSpPr txBox="1"/>
            <p:nvPr/>
          </p:nvSpPr>
          <p:spPr>
            <a:xfrm>
              <a:off x="199632" y="5622339"/>
              <a:ext cx="292652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을 이용해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매물을 찾을 수 있도록 간편한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소개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63" name="타원 62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67" name="그룹 66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오른쪽 화살표 70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725689" y="3540194"/>
            <a:ext cx="2502878" cy="25028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65047" y="3815395"/>
            <a:ext cx="1624163" cy="1944009"/>
            <a:chOff x="8662262" y="1651599"/>
            <a:chExt cx="1624163" cy="1944009"/>
          </a:xfrm>
        </p:grpSpPr>
        <p:sp>
          <p:nvSpPr>
            <p:cNvPr id="33" name="TextBox 32"/>
            <p:cNvSpPr txBox="1"/>
            <p:nvPr/>
          </p:nvSpPr>
          <p:spPr>
            <a:xfrm>
              <a:off x="8662262" y="313394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21" y="1651599"/>
              <a:ext cx="1322843" cy="1322841"/>
            </a:xfrm>
            <a:prstGeom prst="rect">
              <a:avLst/>
            </a:prstGeom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25689" y="3540194"/>
            <a:ext cx="2502878" cy="2502878"/>
            <a:chOff x="1028616" y="3197368"/>
            <a:chExt cx="3141543" cy="3141543"/>
          </a:xfrm>
        </p:grpSpPr>
        <p:sp>
          <p:nvSpPr>
            <p:cNvPr id="18" name="타원 17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5377" y="5184499"/>
              <a:ext cx="1608026" cy="1043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</a:t>
              </a:r>
              <a:endPara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39" y="3491559"/>
              <a:ext cx="1582335" cy="158233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44" name="타원 43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48" name="그룹 47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오른쪽 화살표 51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17539</TotalTime>
  <Words>3076</Words>
  <Application>Microsoft Office PowerPoint</Application>
  <PresentationFormat>와이드스크린</PresentationFormat>
  <Paragraphs>1048</Paragraphs>
  <Slides>50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굴림체</vt:lpstr>
      <vt:lpstr>Gidole</vt:lpstr>
      <vt:lpstr>-apple-system</vt:lpstr>
      <vt:lpstr>Poppins Medium</vt:lpstr>
      <vt:lpstr>나눔바른고딕</vt:lpstr>
      <vt:lpstr>Arial</vt:lpstr>
      <vt:lpstr>맑은 고딕</vt:lpstr>
      <vt:lpstr>Wingdings</vt:lpstr>
      <vt:lpstr>MankSans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AFFINITY05</cp:lastModifiedBy>
  <cp:revision>291</cp:revision>
  <dcterms:created xsi:type="dcterms:W3CDTF">2010-02-01T08:03:16Z</dcterms:created>
  <dcterms:modified xsi:type="dcterms:W3CDTF">2021-02-03T01:38:53Z</dcterms:modified>
  <cp:category>www.docstemplates.com</cp:category>
</cp:coreProperties>
</file>